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56"/>
  </p:notesMasterIdLst>
  <p:sldIdLst>
    <p:sldId id="256" r:id="rId2"/>
    <p:sldId id="257" r:id="rId3"/>
    <p:sldId id="264" r:id="rId4"/>
    <p:sldId id="271" r:id="rId5"/>
    <p:sldId id="272" r:id="rId6"/>
    <p:sldId id="286" r:id="rId7"/>
    <p:sldId id="273" r:id="rId8"/>
    <p:sldId id="287" r:id="rId9"/>
    <p:sldId id="265" r:id="rId10"/>
    <p:sldId id="267" r:id="rId11"/>
    <p:sldId id="266" r:id="rId12"/>
    <p:sldId id="268" r:id="rId13"/>
    <p:sldId id="275" r:id="rId14"/>
    <p:sldId id="274" r:id="rId15"/>
    <p:sldId id="306" r:id="rId16"/>
    <p:sldId id="305" r:id="rId17"/>
    <p:sldId id="304" r:id="rId18"/>
    <p:sldId id="307" r:id="rId19"/>
    <p:sldId id="310" r:id="rId20"/>
    <p:sldId id="311" r:id="rId21"/>
    <p:sldId id="312" r:id="rId22"/>
    <p:sldId id="313" r:id="rId23"/>
    <p:sldId id="317" r:id="rId24"/>
    <p:sldId id="308" r:id="rId25"/>
    <p:sldId id="314" r:id="rId26"/>
    <p:sldId id="315" r:id="rId27"/>
    <p:sldId id="316" r:id="rId28"/>
    <p:sldId id="309" r:id="rId29"/>
    <p:sldId id="282" r:id="rId30"/>
    <p:sldId id="283" r:id="rId31"/>
    <p:sldId id="284" r:id="rId32"/>
    <p:sldId id="28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76" r:id="rId42"/>
    <p:sldId id="277" r:id="rId43"/>
    <p:sldId id="278" r:id="rId44"/>
    <p:sldId id="279" r:id="rId45"/>
    <p:sldId id="296" r:id="rId46"/>
    <p:sldId id="297" r:id="rId47"/>
    <p:sldId id="299" r:id="rId48"/>
    <p:sldId id="298" r:id="rId49"/>
    <p:sldId id="300" r:id="rId50"/>
    <p:sldId id="301" r:id="rId51"/>
    <p:sldId id="280" r:id="rId52"/>
    <p:sldId id="281" r:id="rId53"/>
    <p:sldId id="303" r:id="rId54"/>
    <p:sldId id="302" r:id="rId55"/>
  </p:sldIdLst>
  <p:sldSz cx="12192000" cy="6858000"/>
  <p:notesSz cx="6797675" cy="9928225"/>
  <p:embeddedFontLst>
    <p:embeddedFont>
      <p:font typeface="Century Schoolbook" panose="02040604050505020304" pitchFamily="18" charset="0"/>
      <p:regular r:id="rId57"/>
      <p:bold r:id="rId58"/>
      <p:italic r:id="rId59"/>
      <p:boldItalic r:id="rId60"/>
    </p:embeddedFont>
    <p:embeddedFont>
      <p:font typeface="Haettenschweiler" panose="020B0706040902060204" pitchFamily="34" charset="0"/>
      <p:regular r:id="rId61"/>
    </p:embeddedFont>
    <p:embeddedFont>
      <p:font typeface="Wingdings 2" panose="05020102010507070707" pitchFamily="18" charset="2"/>
      <p:regular r:id="rId62"/>
    </p:embeddedFont>
    <p:embeddedFont>
      <p:font typeface="나눔고딕 ExtraBold" panose="020D0904000000000000" pitchFamily="50" charset="-127"/>
      <p:bold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조선굴림체" panose="02030504000101010101" pitchFamily="18" charset="-127"/>
      <p:regular r:id="rId66"/>
    </p:embeddedFont>
    <p:embeddedFont>
      <p:font typeface="태나다체 " panose="02000000000000000000" pitchFamily="2" charset="-127"/>
      <p:bold r:id="rId6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40A"/>
    <a:srgbClr val="66FF66"/>
    <a:srgbClr val="FF00FF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3/30/2024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31960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3D23-6624-E509-3D00-5E35B104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52FD7-1FCD-0DAC-0E22-594CECB61A2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121AE7-D1F0-DE2E-1915-D47FAB2CB7E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326A49-B624-C5FC-4608-21434FFD3B6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22FB3F-8F8E-BB07-F451-2FF2B1D7908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8A72B8-4D65-0A36-1090-54722229C86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E2BA6-48DF-E66E-4640-6292EFF1669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3C4840-8289-A454-B755-598536084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42178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L.A.B(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노동지원사업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계획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사건으로 인해 재정에 심각한 타격을 입어 추축 재단의 공격적인 확장에 제동이 걸리자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재단은 긴급이사회를 소집하여 빠져나간 인적 손실을 메꾸기 위해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각종 사유로 인한 육체의 손실로 노동력을 완전히 상실한 인간을 계획도시 내에서 차출한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과정을 거쳐 회사의 노동력으로서 활용하는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L.A.B(Labor Assistant Business,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노동지원사업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계획을 추진하였다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E61C3C-2BF9-B892-784F-82B79493CF9C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CB0537-05A9-4218-B65A-9A88A3B6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3076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비밀 연구시설 알파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타 기업의 눈을 피해 비밀리에 진행되어야 할 프로젝트 및 연구를 수행하기 위해 추축 재단은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위장한 비밀 연구시설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각종 첨단 기술을 동원하여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개월만에 완공하였다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시설이 완공되자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재단은 건설에 참여한 노동자들을 보상금 지급의 명목으로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데려와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초기안을 적용했으나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적용 결과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중대한 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발견되어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계획은 이사회의 논의 끝에 추가적인 투자 및 연구의 중단이 결정되었다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32B899-6F25-AC1B-293A-92FB06419A25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4B12D54-28D1-510F-7420-D400FB7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CCD77C-3E77-267A-75D4-8BC71507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BDF0-6361-6DBD-59C6-0AF1D9DB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2AEA99-46F4-7267-8ACF-1B022C5D478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69C776B-1C1A-BC67-9F74-8AC248F2092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1FF4E3-CB82-5F6A-5F12-6AD6345C1C6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8E1D37-104F-A253-D845-7200AD8674A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4C0013-6EE5-0678-BE32-0D89409309E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7FE13D-9EDB-CD18-6324-92D819F64B7F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408F2C-2ED7-03A6-A2C7-3917A716E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4506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청야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추락한 운석에서 추출해낸 미지의 물질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실험하던 연방의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과적재된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공명하여 인간에게 치명적인 각종 이상 현상 및 대규모 폭동을 일으킨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사건을 은폐하기 위해 연방은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위치한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통째로 우호 관계에 있던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에게 양도하는 대신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인근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분배하는 협상에 성공하였다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7DB58B-B96E-2234-3C40-AC9AB6A1E2BA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B7DCAFC-CB54-1D3C-C291-33D83572B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78689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해리스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아즈마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밀약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연방에 의해 떠넘겨진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청야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사태의 후폭풍에 골머리를 앓고 있던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추축 재단이 난민과 사상자 문제를 해결할 수 있다며 비밀리에 접선을 시도하였고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회수한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연구자료에 더해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향후 회사 간의 기술 및 인력의 적극적 교류를 조건으로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산하의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유입된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추축 재단이 매년 수용하겠다는 두 초거대기업간의 협상가들의 이름을 딴 밀약이 성사되었다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90F358-8518-F108-5302-DDAFB0E91DB3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7811E6-D481-CD7D-9BD6-90F25801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0" y="1240340"/>
            <a:ext cx="5454400" cy="2461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E8B9D1-1204-E305-EF29-5CD9ABB7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1"/>
            <a:ext cx="5454400" cy="24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5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F7F-5D25-5902-9301-851205AC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9C9EF-C013-0E6D-EE60-BDB750C1CB5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B4395F-34D6-FDC2-E3BB-9513E3C19C3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D16BAF-70C4-A2C0-02FB-FA003AA3B50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00E78F-D7AD-F96E-02AE-8988BC0FC0D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5E08126-12FD-B910-56EC-D8E97BC2198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097EA-022C-2601-1ED0-27C6E6AA801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865667-309E-336F-0CED-4BF64AE98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13131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워커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추가적인 연구를 기반으로 동물 의식의 데이터화와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 광원을 이용한 잠재의식 유도와 같이 다양한 신기술을 획득한 추축 재단은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 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인해 중지되었던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계획이라면 지속적으로 유입되는 난민과 부상자의 문제를 해결할 수 있다 판단한 이사회의 논의 끝에 순례자들을 대상으로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기술적 결함을 보완한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워커를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극비리에 실행하였다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28F545-EB0F-0722-2717-D29562189FD7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1A7459-C835-371E-4D30-1E62DFC3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31325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장막 해제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봉쇄 중이던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방어선에서 원인불명의 이유로 방어선 내에 가동 중이던 모든 로봇이 폭주하여 이를 진압하는 과정에서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발생하는 이상현상을 억제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은폐하는데 사용되던 초대형 인공 나노 입자 적란운인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장막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일시적으로 해제된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폭주한 로봇의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82%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재단에서 제작한 산업용 로봇이라는 사실이 밝혀지자 다수의 기업 및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 제품의 대규모 리콜이 발생하였다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C2419F-A59A-0919-5996-B2F830FF6A67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CBC209F-7FF4-982D-A7F4-153C1ED6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F18C866-FCF2-6245-FEC5-18E9FF25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2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5C126-D177-727E-1894-2F8274067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680F4-613A-CFB9-C192-096024D6569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B39C3C-562B-ABB9-31D5-DD7F7780F0C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08FBA0-F3F2-1EE8-29A7-3A7999F8EF5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08558B-C465-3E66-3B91-79852CEDE61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B74CF-A11F-3F15-68E0-F56E72ACBE9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FF63EB-4369-5A9A-FCA5-3052A6D5D1D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AF7ED2-3795-27D9-7B85-76F761258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61763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여명 선언 파기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해리스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아즈마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밀약을 눈치챈 연방이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양도했던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반환을 요구하며 대규모 병력을 이끌고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내의 계획도시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곳을 무력 점거하자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선언의 파기를 선언한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보복으로 연방의 대형 계획도시인 상하이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대규모 폭격을 감행하였다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수십만에 달하는 부상자가 발생하자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재단은 각종 달콤한 제안을 미끼삼아 이들을 자사의 새로운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프로젝트에 참여시켰다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C159B0-21BA-FBE2-51DF-61267EA54CB3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17AFF0D-3CD4-13C9-9F1C-EA1EA926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3A2AE44-3572-844D-CE3C-2E87FE7E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6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222F39C-5B4A-E39F-1E7A-B937DA75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572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리워크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 파기로 인해 발생한 부상자들을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미끼로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이주시키는데 성공한 재단은 장막 해제 사건으로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리콜된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산업용 로봇을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워커에 사용된 기종과 비슷하게 작동하도록 개량한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군수물자 개발에 참여 중이던 기업들과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시제품을 실험 데이터 공유를 조건으로 대량으로 매입하기 시작했다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바야흐로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무대로 기업과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묵인 하에 실행된 대규모 인체실험인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탄생이었다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99F935-4A94-957A-CEBE-A26ED468AA9A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34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5D9A-F9B4-62DF-BE5B-3725AFB98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6EC4A-3B9F-A2A0-D1EA-DE1FE91175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6EBC30-280D-714B-5A3D-234686B2F07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DA155B-0753-3AE4-0D0C-B2C4EAA3C48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D6ADD4-66CC-1459-C2EE-C63FD92A0D7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시놉시스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898A77-DACD-22B4-AAEA-AB5058DC27E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4C709-CF97-89C8-13C3-8027BAA0450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7DB1C1A-AB9C-E659-B9F1-4153F6783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580390"/>
              </p:ext>
            </p:extLst>
          </p:nvPr>
        </p:nvGraphicFramePr>
        <p:xfrm>
          <a:off x="865718" y="4223985"/>
          <a:ext cx="10788399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78839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줄거리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수십년간 이어진 전쟁으로 인해 지표면의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오염되어 회색의 황무지가 되어버린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기업 간의 영토분쟁 중 일어난 대규모 폭격으로 가족과도 같았던 부대원들과 양 다리를 잃은 당신은 추축 재단에서 추진 중인 시제품을 이용한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참가하기 위해 아직 이름조차 없는 최신식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이동하던 도중 갑작스러운 공격에 정신을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정체불명의 밀실에서 사이렌 소리와 함께 로봇의 육체로 깨어난 당신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밀실 내에 울려 퍼진 방송을 통해 이 프로젝트가 다수의 피실험자들로 구성된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팀이 실험자들의 지시에 따라 임무를 수행하며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임무를 완수한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 한 팀만이 실험장을 탈출할 수 있는 끔찍한 인체실험이라는 것을 깨닫게 되는데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675BA8-82F5-7D71-E574-108C0B6448ED}"/>
              </a:ext>
            </a:extLst>
          </p:cNvPr>
          <p:cNvCxnSpPr>
            <a:cxnSpLocks/>
          </p:cNvCxnSpPr>
          <p:nvPr/>
        </p:nvCxnSpPr>
        <p:spPr>
          <a:xfrm>
            <a:off x="865719" y="4189728"/>
            <a:ext cx="1078839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7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개요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75591"/>
              </p:ext>
            </p:extLst>
          </p:nvPr>
        </p:nvGraphicFramePr>
        <p:xfrm>
          <a:off x="2725730" y="5020053"/>
          <a:ext cx="7144411" cy="1454844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714441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실험장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재단이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리워크를 위해 비밀리에 건설한 지하 실험장이다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25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방과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통로로 구성되어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프로젝트에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한 피실험자들이 실험을 원활히 수행하기 위한 다양한 함정과 무기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장치들이 구비되어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2725731" y="4985795"/>
            <a:ext cx="714441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B04EEA4-1AC1-E967-00E0-31BDDCD1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564"/>
          <a:stretch/>
        </p:blipFill>
        <p:spPr>
          <a:xfrm>
            <a:off x="2725730" y="1138520"/>
            <a:ext cx="7144411" cy="36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2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컨셉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243696"/>
              </p:ext>
            </p:extLst>
          </p:nvPr>
        </p:nvGraphicFramePr>
        <p:xfrm>
          <a:off x="952334" y="4751597"/>
          <a:ext cx="5350289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35028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디자인적 측면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포탈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포탈의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애퍼처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사이언스의 차가우면서도 경직된 분위기 및 인테리어와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곳곳에 붙어있는 친절하면서도 살벌한 경고문에서 비인간적인 실험이 수행될 프로젝트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리워크의 실험장 디자인을 확립하였다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952335" y="4717340"/>
            <a:ext cx="535028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C6078DD-5F9C-9B97-5DD9-BFEECBF5C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812930"/>
              </p:ext>
            </p:extLst>
          </p:nvPr>
        </p:nvGraphicFramePr>
        <p:xfrm>
          <a:off x="6441960" y="4751597"/>
          <a:ext cx="5350289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35028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구조적 측면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큐브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큐브의 인간에게 치명적인 함정으로 가득 찬 무한히 반복되는 밀실이라는 컨셉을 실험장의 구조적 측면에 적용하여 함정과 엄폐물의 배치를 제외하면 완벽하게 동일한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구역이 반복되도록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맵을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설계하였다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0C591B8-7293-01AD-A623-4DC1EF85A410}"/>
              </a:ext>
            </a:extLst>
          </p:cNvPr>
          <p:cNvCxnSpPr>
            <a:cxnSpLocks/>
          </p:cNvCxnSpPr>
          <p:nvPr/>
        </p:nvCxnSpPr>
        <p:spPr>
          <a:xfrm>
            <a:off x="6441961" y="4717340"/>
            <a:ext cx="535028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CC04CCC-0287-E6FD-F3F9-910F1D4B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34" y="1341835"/>
            <a:ext cx="5350289" cy="31283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9F57B1-22A7-1DAE-56A2-05D4594B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60" y="1332862"/>
            <a:ext cx="5350289" cy="31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5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75D5AC7-3B49-58FA-F590-5C2695EE9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612682"/>
              </p:ext>
            </p:extLst>
          </p:nvPr>
        </p:nvGraphicFramePr>
        <p:xfrm>
          <a:off x="862647" y="1102476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전체 지도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크기 및 주요 지역 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B9B5C07-C5E0-1196-2983-247248278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87287"/>
              </p:ext>
            </p:extLst>
          </p:nvPr>
        </p:nvGraphicFramePr>
        <p:xfrm>
          <a:off x="6528497" y="1102476"/>
          <a:ext cx="5409576" cy="83748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맵 크기</a:t>
                      </a:r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넓이</a:t>
                      </a:r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189 X 189(m^2)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4A69A85-6F61-580C-55B5-12D2CF1CE8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9CC710B7-E03B-5813-26C9-1FD75B09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941017"/>
              </p:ext>
            </p:extLst>
          </p:nvPr>
        </p:nvGraphicFramePr>
        <p:xfrm>
          <a:off x="6528497" y="4143337"/>
          <a:ext cx="5409576" cy="22395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36940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040167">
                  <a:extLst>
                    <a:ext uri="{9D8B030D-6E8A-4147-A177-3AD203B41FA5}">
                      <a16:colId xmlns:a16="http://schemas.microsoft.com/office/drawing/2014/main" val="1327923853"/>
                    </a:ext>
                  </a:extLst>
                </a:gridCol>
              </a:tblGrid>
              <a:tr h="5022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주요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</a:t>
                      </a:r>
                      <a:endParaRPr lang="en-US" altLang="ko-KR" sz="22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피실험자에게 적대적인 함정이 일정 시간마다 작동하며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생존에 필요한 아이템이 배치됨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복도</a:t>
                      </a:r>
                      <a:endParaRPr lang="en-US" altLang="ko-KR" sz="22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구역과 구역 사이를 잇는 통로로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임무 수행에 필요한 아이템과 오브젝트가 배치됨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34777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환풍구</a:t>
                      </a:r>
                      <a:endParaRPr lang="en-US" altLang="ko-KR" sz="22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구역에 배치된 비밀 통로로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이용 시 환풍구가 있는 다른 구역으로 빠르게 이동 가능함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424430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58F4E45-3AE4-627D-A87F-BC4052FE0CFF}"/>
              </a:ext>
            </a:extLst>
          </p:cNvPr>
          <p:cNvCxnSpPr>
            <a:cxnSpLocks/>
          </p:cNvCxnSpPr>
          <p:nvPr/>
        </p:nvCxnSpPr>
        <p:spPr>
          <a:xfrm>
            <a:off x="6528497" y="4109080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D2CAE8-6250-90B6-C6A1-1FE06EF7231B}"/>
              </a:ext>
            </a:extLst>
          </p:cNvPr>
          <p:cNvCxnSpPr>
            <a:cxnSpLocks/>
          </p:cNvCxnSpPr>
          <p:nvPr/>
        </p:nvCxnSpPr>
        <p:spPr>
          <a:xfrm>
            <a:off x="86264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A03A50-2CF1-FE67-3830-64AADBF228F2}"/>
              </a:ext>
            </a:extLst>
          </p:cNvPr>
          <p:cNvSpPr/>
          <p:nvPr/>
        </p:nvSpPr>
        <p:spPr>
          <a:xfrm>
            <a:off x="1986101" y="2582557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1A7CDB-4187-52AE-0B7E-A013FDBCFB3A}"/>
              </a:ext>
            </a:extLst>
          </p:cNvPr>
          <p:cNvSpPr/>
          <p:nvPr/>
        </p:nvSpPr>
        <p:spPr>
          <a:xfrm>
            <a:off x="2938009" y="2582557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8B4D5E-3ABB-06F3-2B87-684F3BDFA4E5}"/>
              </a:ext>
            </a:extLst>
          </p:cNvPr>
          <p:cNvSpPr/>
          <p:nvPr/>
        </p:nvSpPr>
        <p:spPr>
          <a:xfrm>
            <a:off x="3889916" y="257578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5D146A-0B7C-5116-A89D-830D5E069965}"/>
              </a:ext>
            </a:extLst>
          </p:cNvPr>
          <p:cNvSpPr/>
          <p:nvPr/>
        </p:nvSpPr>
        <p:spPr>
          <a:xfrm>
            <a:off x="4841824" y="2582557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F428FC-5742-13F6-0CE8-F9A20228A58D}"/>
              </a:ext>
            </a:extLst>
          </p:cNvPr>
          <p:cNvSpPr/>
          <p:nvPr/>
        </p:nvSpPr>
        <p:spPr>
          <a:xfrm>
            <a:off x="1986101" y="337869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5E9922-4CF2-6B2B-A89A-DD3C89F263B5}"/>
              </a:ext>
            </a:extLst>
          </p:cNvPr>
          <p:cNvSpPr/>
          <p:nvPr/>
        </p:nvSpPr>
        <p:spPr>
          <a:xfrm>
            <a:off x="2938009" y="337869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D39287-A238-94A5-C8B4-116D2DF4B69A}"/>
              </a:ext>
            </a:extLst>
          </p:cNvPr>
          <p:cNvSpPr/>
          <p:nvPr/>
        </p:nvSpPr>
        <p:spPr>
          <a:xfrm>
            <a:off x="3889916" y="337192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0C83ED-7E58-9E14-027D-5A2FF312F84A}"/>
              </a:ext>
            </a:extLst>
          </p:cNvPr>
          <p:cNvSpPr/>
          <p:nvPr/>
        </p:nvSpPr>
        <p:spPr>
          <a:xfrm>
            <a:off x="4841824" y="337869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3EAF37-F1A2-051D-C4FB-5FE17B6882AF}"/>
              </a:ext>
            </a:extLst>
          </p:cNvPr>
          <p:cNvSpPr/>
          <p:nvPr/>
        </p:nvSpPr>
        <p:spPr>
          <a:xfrm>
            <a:off x="1986101" y="418686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FA1EED-E0A2-E36A-9C42-44279D461B39}"/>
              </a:ext>
            </a:extLst>
          </p:cNvPr>
          <p:cNvSpPr/>
          <p:nvPr/>
        </p:nvSpPr>
        <p:spPr>
          <a:xfrm>
            <a:off x="2938009" y="418686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6333E7-B791-08CE-5582-6BA87E496C9C}"/>
              </a:ext>
            </a:extLst>
          </p:cNvPr>
          <p:cNvSpPr/>
          <p:nvPr/>
        </p:nvSpPr>
        <p:spPr>
          <a:xfrm>
            <a:off x="3889916" y="4180088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2A4680-50F6-03B3-6532-86AC42E2E7E4}"/>
              </a:ext>
            </a:extLst>
          </p:cNvPr>
          <p:cNvSpPr/>
          <p:nvPr/>
        </p:nvSpPr>
        <p:spPr>
          <a:xfrm>
            <a:off x="4841824" y="418686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1820DF4-C943-A15C-6589-E6758286C5EF}"/>
              </a:ext>
            </a:extLst>
          </p:cNvPr>
          <p:cNvSpPr/>
          <p:nvPr/>
        </p:nvSpPr>
        <p:spPr>
          <a:xfrm>
            <a:off x="1988181" y="498183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B42E5E-3160-0A62-5A0B-7B7D1096F030}"/>
              </a:ext>
            </a:extLst>
          </p:cNvPr>
          <p:cNvSpPr/>
          <p:nvPr/>
        </p:nvSpPr>
        <p:spPr>
          <a:xfrm>
            <a:off x="2940089" y="498183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060354-D29E-2E52-86AF-ECED2DBCBBFD}"/>
              </a:ext>
            </a:extLst>
          </p:cNvPr>
          <p:cNvSpPr/>
          <p:nvPr/>
        </p:nvSpPr>
        <p:spPr>
          <a:xfrm>
            <a:off x="3891997" y="4975061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3DA6FD-5C2E-4929-3773-8277D6C31582}"/>
              </a:ext>
            </a:extLst>
          </p:cNvPr>
          <p:cNvSpPr/>
          <p:nvPr/>
        </p:nvSpPr>
        <p:spPr>
          <a:xfrm>
            <a:off x="4843905" y="4981834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4AF798-2310-0C92-88BA-CE762E2A1362}"/>
              </a:ext>
            </a:extLst>
          </p:cNvPr>
          <p:cNvSpPr/>
          <p:nvPr/>
        </p:nvSpPr>
        <p:spPr>
          <a:xfrm>
            <a:off x="1979710" y="5790352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71FC6D-6707-5FEF-3B73-82A2138266DA}"/>
              </a:ext>
            </a:extLst>
          </p:cNvPr>
          <p:cNvSpPr/>
          <p:nvPr/>
        </p:nvSpPr>
        <p:spPr>
          <a:xfrm>
            <a:off x="2931618" y="5790352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924AC7-C647-1931-6C10-5655F49DCDD5}"/>
              </a:ext>
            </a:extLst>
          </p:cNvPr>
          <p:cNvSpPr/>
          <p:nvPr/>
        </p:nvSpPr>
        <p:spPr>
          <a:xfrm>
            <a:off x="3883526" y="5783579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AA3E4C-2274-F657-712C-2DD5A4D5BCDA}"/>
              </a:ext>
            </a:extLst>
          </p:cNvPr>
          <p:cNvSpPr/>
          <p:nvPr/>
        </p:nvSpPr>
        <p:spPr>
          <a:xfrm>
            <a:off x="4835434" y="5790352"/>
            <a:ext cx="343884" cy="15165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CFB5AF-CBD8-04E1-55B2-6A056BB3B312}"/>
              </a:ext>
            </a:extLst>
          </p:cNvPr>
          <p:cNvSpPr/>
          <p:nvPr/>
        </p:nvSpPr>
        <p:spPr>
          <a:xfrm rot="16200000">
            <a:off x="1507440" y="2981073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91401E-1945-1730-994B-8E7868CEB5B9}"/>
              </a:ext>
            </a:extLst>
          </p:cNvPr>
          <p:cNvSpPr/>
          <p:nvPr/>
        </p:nvSpPr>
        <p:spPr>
          <a:xfrm rot="16200000">
            <a:off x="1507441" y="3809989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9581F5-2A95-84FC-F6A3-D89AFB2CA93A}"/>
              </a:ext>
            </a:extLst>
          </p:cNvPr>
          <p:cNvSpPr/>
          <p:nvPr/>
        </p:nvSpPr>
        <p:spPr>
          <a:xfrm rot="16200000">
            <a:off x="1508755" y="457848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C9465D-B059-E9ED-3565-00D82B78C4AF}"/>
              </a:ext>
            </a:extLst>
          </p:cNvPr>
          <p:cNvSpPr/>
          <p:nvPr/>
        </p:nvSpPr>
        <p:spPr>
          <a:xfrm rot="16200000">
            <a:off x="1508756" y="540740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0E4F7A-5133-D908-F4DD-FF28445071E4}"/>
              </a:ext>
            </a:extLst>
          </p:cNvPr>
          <p:cNvSpPr/>
          <p:nvPr/>
        </p:nvSpPr>
        <p:spPr>
          <a:xfrm rot="16200000">
            <a:off x="2459455" y="2981073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C817FD-0292-0B2B-E8B3-98AEEEA10BE7}"/>
              </a:ext>
            </a:extLst>
          </p:cNvPr>
          <p:cNvSpPr/>
          <p:nvPr/>
        </p:nvSpPr>
        <p:spPr>
          <a:xfrm rot="16200000">
            <a:off x="2459456" y="3809989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F777ED6-F1C5-7EEB-51FE-08C36E593B1A}"/>
              </a:ext>
            </a:extLst>
          </p:cNvPr>
          <p:cNvSpPr/>
          <p:nvPr/>
        </p:nvSpPr>
        <p:spPr>
          <a:xfrm rot="16200000">
            <a:off x="2460770" y="457848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E99037-E24F-DCE0-704C-97B80385AA5C}"/>
              </a:ext>
            </a:extLst>
          </p:cNvPr>
          <p:cNvSpPr/>
          <p:nvPr/>
        </p:nvSpPr>
        <p:spPr>
          <a:xfrm rot="16200000">
            <a:off x="2460771" y="540740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D045F3-1A88-730F-3233-E58FDBB1F4DC}"/>
              </a:ext>
            </a:extLst>
          </p:cNvPr>
          <p:cNvSpPr/>
          <p:nvPr/>
        </p:nvSpPr>
        <p:spPr>
          <a:xfrm rot="16200000">
            <a:off x="3404410" y="297195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961F7E-C7CA-35E9-BE6B-34A065758069}"/>
              </a:ext>
            </a:extLst>
          </p:cNvPr>
          <p:cNvSpPr/>
          <p:nvPr/>
        </p:nvSpPr>
        <p:spPr>
          <a:xfrm rot="16200000">
            <a:off x="3404411" y="380087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4A4E8F-D423-0321-62C9-FE8DE79CD85D}"/>
              </a:ext>
            </a:extLst>
          </p:cNvPr>
          <p:cNvSpPr/>
          <p:nvPr/>
        </p:nvSpPr>
        <p:spPr>
          <a:xfrm rot="16200000">
            <a:off x="3405725" y="456937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1A1614-F9D9-0A8A-9180-8CA5A314A221}"/>
              </a:ext>
            </a:extLst>
          </p:cNvPr>
          <p:cNvSpPr/>
          <p:nvPr/>
        </p:nvSpPr>
        <p:spPr>
          <a:xfrm rot="16200000">
            <a:off x="3405726" y="5398290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6493350-7D8D-FF1C-42E5-9458377CCEE1}"/>
              </a:ext>
            </a:extLst>
          </p:cNvPr>
          <p:cNvSpPr/>
          <p:nvPr/>
        </p:nvSpPr>
        <p:spPr>
          <a:xfrm rot="16200000">
            <a:off x="4362712" y="2981073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3E6C15-E2D5-7702-31EE-CB0F66835BA9}"/>
              </a:ext>
            </a:extLst>
          </p:cNvPr>
          <p:cNvSpPr/>
          <p:nvPr/>
        </p:nvSpPr>
        <p:spPr>
          <a:xfrm rot="16200000">
            <a:off x="4362713" y="3809989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C05BA4-B8F1-7893-C149-8C103E27B627}"/>
              </a:ext>
            </a:extLst>
          </p:cNvPr>
          <p:cNvSpPr/>
          <p:nvPr/>
        </p:nvSpPr>
        <p:spPr>
          <a:xfrm rot="16200000">
            <a:off x="4364027" y="457848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615B0A-4C20-70E1-8EC2-D07DBAC1B5CA}"/>
              </a:ext>
            </a:extLst>
          </p:cNvPr>
          <p:cNvSpPr/>
          <p:nvPr/>
        </p:nvSpPr>
        <p:spPr>
          <a:xfrm rot="16200000">
            <a:off x="4364027" y="540740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211B292-D089-BB1E-9A3F-5479801F8B52}"/>
              </a:ext>
            </a:extLst>
          </p:cNvPr>
          <p:cNvSpPr/>
          <p:nvPr/>
        </p:nvSpPr>
        <p:spPr>
          <a:xfrm rot="16200000">
            <a:off x="5310069" y="2982343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82B557B-4C03-A311-A723-13A5CD7EE0E9}"/>
              </a:ext>
            </a:extLst>
          </p:cNvPr>
          <p:cNvSpPr/>
          <p:nvPr/>
        </p:nvSpPr>
        <p:spPr>
          <a:xfrm rot="16200000">
            <a:off x="5310070" y="3811259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2BE42BF-2F16-0E2F-1A3A-8979805A522B}"/>
              </a:ext>
            </a:extLst>
          </p:cNvPr>
          <p:cNvSpPr/>
          <p:nvPr/>
        </p:nvSpPr>
        <p:spPr>
          <a:xfrm rot="16200000">
            <a:off x="5311384" y="4579758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7DF661B-97A5-CD45-5872-647229D120BB}"/>
              </a:ext>
            </a:extLst>
          </p:cNvPr>
          <p:cNvSpPr/>
          <p:nvPr/>
        </p:nvSpPr>
        <p:spPr>
          <a:xfrm rot="16200000">
            <a:off x="5311385" y="5408674"/>
            <a:ext cx="349296" cy="14930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1692CBF-E075-DC5F-D904-7BEB159B3CDF}"/>
              </a:ext>
            </a:extLst>
          </p:cNvPr>
          <p:cNvSpPr/>
          <p:nvPr/>
        </p:nvSpPr>
        <p:spPr>
          <a:xfrm>
            <a:off x="1371686" y="239179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CBA1E83-2FBA-8FA0-488C-54E0E79BAE69}"/>
              </a:ext>
            </a:extLst>
          </p:cNvPr>
          <p:cNvSpPr/>
          <p:nvPr/>
        </p:nvSpPr>
        <p:spPr>
          <a:xfrm>
            <a:off x="2323594" y="239179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B42CFCE-4BCE-7546-02C8-EED6B6B98772}"/>
              </a:ext>
            </a:extLst>
          </p:cNvPr>
          <p:cNvSpPr/>
          <p:nvPr/>
        </p:nvSpPr>
        <p:spPr>
          <a:xfrm>
            <a:off x="3275502" y="239179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9E063F-45E3-E4F0-D70B-C5D18A38C556}"/>
              </a:ext>
            </a:extLst>
          </p:cNvPr>
          <p:cNvSpPr/>
          <p:nvPr/>
        </p:nvSpPr>
        <p:spPr>
          <a:xfrm>
            <a:off x="4227410" y="239222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8764676-5433-E531-1EEC-B23AB04178AC}"/>
              </a:ext>
            </a:extLst>
          </p:cNvPr>
          <p:cNvSpPr/>
          <p:nvPr/>
        </p:nvSpPr>
        <p:spPr>
          <a:xfrm>
            <a:off x="5179318" y="2392224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92E434-532C-2744-FB42-CEF5BFFB03E0}"/>
              </a:ext>
            </a:extLst>
          </p:cNvPr>
          <p:cNvSpPr/>
          <p:nvPr/>
        </p:nvSpPr>
        <p:spPr>
          <a:xfrm>
            <a:off x="1371686" y="319006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B377EB6-072F-E080-F204-531B054168E3}"/>
              </a:ext>
            </a:extLst>
          </p:cNvPr>
          <p:cNvSpPr/>
          <p:nvPr/>
        </p:nvSpPr>
        <p:spPr>
          <a:xfrm>
            <a:off x="2323594" y="319006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6724FCB-B758-3A22-C530-BAC3B1208784}"/>
              </a:ext>
            </a:extLst>
          </p:cNvPr>
          <p:cNvSpPr/>
          <p:nvPr/>
        </p:nvSpPr>
        <p:spPr>
          <a:xfrm>
            <a:off x="3275502" y="319006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2603D33-3CE6-1397-F9D4-276EDF9DBDDC}"/>
              </a:ext>
            </a:extLst>
          </p:cNvPr>
          <p:cNvSpPr/>
          <p:nvPr/>
        </p:nvSpPr>
        <p:spPr>
          <a:xfrm>
            <a:off x="4227410" y="3190495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A8EE5D6-64F0-6C8B-DEB8-38638C95B447}"/>
              </a:ext>
            </a:extLst>
          </p:cNvPr>
          <p:cNvSpPr/>
          <p:nvPr/>
        </p:nvSpPr>
        <p:spPr>
          <a:xfrm>
            <a:off x="5179318" y="3190495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C254026-73E5-C399-2573-5E8A739D796C}"/>
              </a:ext>
            </a:extLst>
          </p:cNvPr>
          <p:cNvSpPr/>
          <p:nvPr/>
        </p:nvSpPr>
        <p:spPr>
          <a:xfrm>
            <a:off x="1371686" y="399224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FFAC5D9-2D14-52B6-4990-A64592BB6404}"/>
              </a:ext>
            </a:extLst>
          </p:cNvPr>
          <p:cNvSpPr/>
          <p:nvPr/>
        </p:nvSpPr>
        <p:spPr>
          <a:xfrm>
            <a:off x="2323594" y="399224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B7DCC26-12C9-7BF1-CBC1-71E39855A28F}"/>
              </a:ext>
            </a:extLst>
          </p:cNvPr>
          <p:cNvSpPr/>
          <p:nvPr/>
        </p:nvSpPr>
        <p:spPr>
          <a:xfrm>
            <a:off x="3275502" y="399224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D798AB9-2F77-4482-6928-935839DB1D8F}"/>
              </a:ext>
            </a:extLst>
          </p:cNvPr>
          <p:cNvSpPr/>
          <p:nvPr/>
        </p:nvSpPr>
        <p:spPr>
          <a:xfrm>
            <a:off x="4227410" y="399267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BA95859-58DC-23DC-0F90-0F72EB2822E6}"/>
              </a:ext>
            </a:extLst>
          </p:cNvPr>
          <p:cNvSpPr/>
          <p:nvPr/>
        </p:nvSpPr>
        <p:spPr>
          <a:xfrm>
            <a:off x="5179318" y="3992671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F34D647-7F85-594E-CFCB-FA8D31653138}"/>
              </a:ext>
            </a:extLst>
          </p:cNvPr>
          <p:cNvSpPr/>
          <p:nvPr/>
        </p:nvSpPr>
        <p:spPr>
          <a:xfrm>
            <a:off x="1371686" y="479441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DB3E160-11C1-9793-EA3C-CC4765975439}"/>
              </a:ext>
            </a:extLst>
          </p:cNvPr>
          <p:cNvSpPr/>
          <p:nvPr/>
        </p:nvSpPr>
        <p:spPr>
          <a:xfrm>
            <a:off x="2323594" y="479441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E5EB48B-88B0-3047-73FC-320D52D3D070}"/>
              </a:ext>
            </a:extLst>
          </p:cNvPr>
          <p:cNvSpPr/>
          <p:nvPr/>
        </p:nvSpPr>
        <p:spPr>
          <a:xfrm>
            <a:off x="3275502" y="479441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D97FB67-B351-25BB-56F9-E3F2233D8C41}"/>
              </a:ext>
            </a:extLst>
          </p:cNvPr>
          <p:cNvSpPr/>
          <p:nvPr/>
        </p:nvSpPr>
        <p:spPr>
          <a:xfrm>
            <a:off x="4227410" y="479484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E1B062C-25BB-97D7-C339-33897BE27717}"/>
              </a:ext>
            </a:extLst>
          </p:cNvPr>
          <p:cNvSpPr/>
          <p:nvPr/>
        </p:nvSpPr>
        <p:spPr>
          <a:xfrm>
            <a:off x="5179318" y="4794846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D75BC90-927F-3274-F35F-888C73F12441}"/>
              </a:ext>
            </a:extLst>
          </p:cNvPr>
          <p:cNvSpPr/>
          <p:nvPr/>
        </p:nvSpPr>
        <p:spPr>
          <a:xfrm>
            <a:off x="1371686" y="5595518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E5347A-A648-19E2-114B-BEBB951E70B4}"/>
              </a:ext>
            </a:extLst>
          </p:cNvPr>
          <p:cNvSpPr/>
          <p:nvPr/>
        </p:nvSpPr>
        <p:spPr>
          <a:xfrm>
            <a:off x="2323594" y="5595518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AB45322-835A-3B70-C11A-8566FD66E673}"/>
              </a:ext>
            </a:extLst>
          </p:cNvPr>
          <p:cNvSpPr/>
          <p:nvPr/>
        </p:nvSpPr>
        <p:spPr>
          <a:xfrm>
            <a:off x="3275502" y="5595518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C74ED55-F175-4185-82D8-6E3B8C4C14E6}"/>
              </a:ext>
            </a:extLst>
          </p:cNvPr>
          <p:cNvSpPr/>
          <p:nvPr/>
        </p:nvSpPr>
        <p:spPr>
          <a:xfrm>
            <a:off x="4227410" y="5595947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5D4B879-D74D-0DF6-1C3C-DB483FDC0F86}"/>
              </a:ext>
            </a:extLst>
          </p:cNvPr>
          <p:cNvSpPr/>
          <p:nvPr/>
        </p:nvSpPr>
        <p:spPr>
          <a:xfrm>
            <a:off x="5179318" y="5595947"/>
            <a:ext cx="620805" cy="537817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C1D8E17-9F57-3BF9-8998-51930D41DF6C}"/>
              </a:ext>
            </a:extLst>
          </p:cNvPr>
          <p:cNvSpPr/>
          <p:nvPr/>
        </p:nvSpPr>
        <p:spPr>
          <a:xfrm>
            <a:off x="1371686" y="1785909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b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구역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복도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환풍구   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092A10B-C85D-96B2-6E5F-E0D5E96B8042}"/>
              </a:ext>
            </a:extLst>
          </p:cNvPr>
          <p:cNvSpPr/>
          <p:nvPr/>
        </p:nvSpPr>
        <p:spPr>
          <a:xfrm>
            <a:off x="1498863" y="1853262"/>
            <a:ext cx="343885" cy="271494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27BAD34-D658-916B-CA98-1220FDE18C43}"/>
              </a:ext>
            </a:extLst>
          </p:cNvPr>
          <p:cNvSpPr/>
          <p:nvPr/>
        </p:nvSpPr>
        <p:spPr>
          <a:xfrm>
            <a:off x="2982041" y="1853262"/>
            <a:ext cx="343885" cy="271494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E0D990-EC40-D4EF-AF04-0323CFF16222}"/>
              </a:ext>
            </a:extLst>
          </p:cNvPr>
          <p:cNvSpPr/>
          <p:nvPr/>
        </p:nvSpPr>
        <p:spPr>
          <a:xfrm>
            <a:off x="4444149" y="1853262"/>
            <a:ext cx="343885" cy="27149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1BCB6B-DC82-638F-4C43-462F5F9B5E39}"/>
              </a:ext>
            </a:extLst>
          </p:cNvPr>
          <p:cNvSpPr/>
          <p:nvPr/>
        </p:nvSpPr>
        <p:spPr>
          <a:xfrm>
            <a:off x="1543524" y="2538311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3474E15-709E-36B4-C755-7C851F7D23D6}"/>
              </a:ext>
            </a:extLst>
          </p:cNvPr>
          <p:cNvSpPr/>
          <p:nvPr/>
        </p:nvSpPr>
        <p:spPr>
          <a:xfrm>
            <a:off x="3444196" y="4142615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4813061-9C10-D333-20AF-CDF58BC78851}"/>
              </a:ext>
            </a:extLst>
          </p:cNvPr>
          <p:cNvSpPr/>
          <p:nvPr/>
        </p:nvSpPr>
        <p:spPr>
          <a:xfrm>
            <a:off x="1543576" y="5746106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5FB3819-EC16-616E-4090-174732B0B118}"/>
              </a:ext>
            </a:extLst>
          </p:cNvPr>
          <p:cNvSpPr/>
          <p:nvPr/>
        </p:nvSpPr>
        <p:spPr>
          <a:xfrm>
            <a:off x="5351207" y="5746106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A40B0F3-C899-470F-3138-411E95AD232E}"/>
              </a:ext>
            </a:extLst>
          </p:cNvPr>
          <p:cNvSpPr/>
          <p:nvPr/>
        </p:nvSpPr>
        <p:spPr>
          <a:xfrm>
            <a:off x="5346204" y="2538311"/>
            <a:ext cx="277026" cy="240144"/>
          </a:xfrm>
          <a:prstGeom prst="rect">
            <a:avLst/>
          </a:prstGeom>
          <a:solidFill>
            <a:srgbClr val="66FF66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0EC7C8A-7217-5DC8-E248-BA66C3FF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97" y="2030432"/>
            <a:ext cx="2481032" cy="194480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BDF2F239-796B-1EA0-55F0-D7019BD2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106" y="2030432"/>
            <a:ext cx="2818348" cy="1944802"/>
          </a:xfrm>
          <a:prstGeom prst="rect">
            <a:avLst/>
          </a:prstGeom>
        </p:spPr>
      </p:pic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33221A42-5251-B8EA-1442-FE7ADE800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88381"/>
              </p:ext>
            </p:extLst>
          </p:nvPr>
        </p:nvGraphicFramePr>
        <p:xfrm>
          <a:off x="8034652" y="3467443"/>
          <a:ext cx="899798" cy="4377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89979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9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</a:t>
                      </a:r>
                      <a:endParaRPr lang="en-US" altLang="ko-KR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A4657D2-7D08-B587-F1C0-688EE4617605}"/>
              </a:ext>
            </a:extLst>
          </p:cNvPr>
          <p:cNvCxnSpPr>
            <a:cxnSpLocks/>
          </p:cNvCxnSpPr>
          <p:nvPr/>
        </p:nvCxnSpPr>
        <p:spPr>
          <a:xfrm>
            <a:off x="8034652" y="3433186"/>
            <a:ext cx="89979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576454FB-77DE-1685-14B8-BC528F3C8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784080"/>
              </p:ext>
            </p:extLst>
          </p:nvPr>
        </p:nvGraphicFramePr>
        <p:xfrm>
          <a:off x="10955654" y="3467443"/>
          <a:ext cx="899798" cy="4377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89979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95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복도</a:t>
                      </a:r>
                      <a:endParaRPr lang="en-US" altLang="ko-KR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7200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DF08B56-35B8-B1A4-601C-390C2F225E66}"/>
              </a:ext>
            </a:extLst>
          </p:cNvPr>
          <p:cNvCxnSpPr>
            <a:cxnSpLocks/>
          </p:cNvCxnSpPr>
          <p:nvPr/>
        </p:nvCxnSpPr>
        <p:spPr>
          <a:xfrm>
            <a:off x="10955654" y="3433186"/>
            <a:ext cx="89979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13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668999" cy="553535"/>
            <a:chOff x="727754" y="116095"/>
            <a:chExt cx="4840582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4182030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구역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80755"/>
              </p:ext>
            </p:extLst>
          </p:nvPr>
        </p:nvGraphicFramePr>
        <p:xfrm>
          <a:off x="1133871" y="4521942"/>
          <a:ext cx="5024882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024882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실험장에서 가장 넓은 공간인 구역은 총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개가 실험장 내에 존재한다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피실험자들의 생존을 도와줄 물자와 각종 유용한 장치들이 배치되어 있지만 이를 쉽게 이용할 수 없도록 극도로 치명적인 함정이 설치되어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함정은 일정 시간을 주기로 작동하도록 설정되어 있으나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외부에서의 조작에 따라 설정된 주기를 무시하고 즉시 작동될 수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1133871" y="4487685"/>
            <a:ext cx="5024882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F671BD7-FB0A-5C03-B198-43D9FBAB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1079193"/>
            <a:ext cx="5024882" cy="3255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067E22-3271-BDC9-1466-F893B5C6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3" y="1079193"/>
            <a:ext cx="5179359" cy="325580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241D-7C05-9CE4-04E4-535056EE3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448825"/>
              </p:ext>
            </p:extLst>
          </p:nvPr>
        </p:nvGraphicFramePr>
        <p:xfrm>
          <a:off x="6286503" y="4521942"/>
          <a:ext cx="5179360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72645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726454">
                  <a:extLst>
                    <a:ext uri="{9D8B030D-6E8A-4147-A177-3AD203B41FA5}">
                      <a16:colId xmlns:a16="http://schemas.microsoft.com/office/drawing/2014/main" val="4244584662"/>
                    </a:ext>
                  </a:extLst>
                </a:gridCol>
                <a:gridCol w="1726453">
                  <a:extLst>
                    <a:ext uri="{9D8B030D-6E8A-4147-A177-3AD203B41FA5}">
                      <a16:colId xmlns:a16="http://schemas.microsoft.com/office/drawing/2014/main" val="28402708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가로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세로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높이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71894F-98F1-EFD7-77B0-A617C44FBF1B}"/>
              </a:ext>
            </a:extLst>
          </p:cNvPr>
          <p:cNvCxnSpPr>
            <a:cxnSpLocks/>
          </p:cNvCxnSpPr>
          <p:nvPr/>
        </p:nvCxnSpPr>
        <p:spPr>
          <a:xfrm>
            <a:off x="6286503" y="4487685"/>
            <a:ext cx="517935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60A439-D253-C379-7651-11DCFF0B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78996"/>
              </p:ext>
            </p:extLst>
          </p:nvPr>
        </p:nvGraphicFramePr>
        <p:xfrm>
          <a:off x="6286503" y="5576853"/>
          <a:ext cx="5179360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8968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89680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함정 작동 주기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지점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군데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   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830D62-D47D-FAF3-9932-70DE861A8C0C}"/>
              </a:ext>
            </a:extLst>
          </p:cNvPr>
          <p:cNvCxnSpPr>
            <a:cxnSpLocks/>
          </p:cNvCxnSpPr>
          <p:nvPr/>
        </p:nvCxnSpPr>
        <p:spPr>
          <a:xfrm>
            <a:off x="6286503" y="5542596"/>
            <a:ext cx="517935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D515049C-7306-B071-3182-3A9CE592A8CE}"/>
              </a:ext>
            </a:extLst>
          </p:cNvPr>
          <p:cNvSpPr/>
          <p:nvPr/>
        </p:nvSpPr>
        <p:spPr>
          <a:xfrm>
            <a:off x="7862047" y="3532094"/>
            <a:ext cx="259976" cy="152400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EC1942B-0ACA-7281-47D5-387516128EFF}"/>
              </a:ext>
            </a:extLst>
          </p:cNvPr>
          <p:cNvSpPr/>
          <p:nvPr/>
        </p:nvSpPr>
        <p:spPr>
          <a:xfrm>
            <a:off x="9610165" y="3532094"/>
            <a:ext cx="259976" cy="152400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E89C6F-EAD8-CD81-807B-02F1EF9CC30B}"/>
              </a:ext>
            </a:extLst>
          </p:cNvPr>
          <p:cNvSpPr/>
          <p:nvPr/>
        </p:nvSpPr>
        <p:spPr>
          <a:xfrm>
            <a:off x="7458635" y="3989294"/>
            <a:ext cx="322730" cy="17375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F9A01CD-84D8-6DB1-E95D-1E689CCB8E33}"/>
              </a:ext>
            </a:extLst>
          </p:cNvPr>
          <p:cNvSpPr/>
          <p:nvPr/>
        </p:nvSpPr>
        <p:spPr>
          <a:xfrm>
            <a:off x="9968753" y="3989294"/>
            <a:ext cx="322730" cy="17375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B55D8F2-E0BF-95DF-DBBE-70AD5B51BE75}"/>
              </a:ext>
            </a:extLst>
          </p:cNvPr>
          <p:cNvSpPr/>
          <p:nvPr/>
        </p:nvSpPr>
        <p:spPr>
          <a:xfrm>
            <a:off x="10273555" y="6187611"/>
            <a:ext cx="322730" cy="17375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76057"/>
              </p:ext>
            </p:extLst>
          </p:nvPr>
        </p:nvGraphicFramePr>
        <p:xfrm>
          <a:off x="1178696" y="4694724"/>
          <a:ext cx="10186479" cy="171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18647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분쇄기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집어넣은 것은 무엇이든 분쇄가 가능한 대형 분쇄기는 실험실 내에 단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대만 존재하는 중요한 오브젝트이다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피실험자들은 획득한 아군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적군 두뇌 코어를 분쇄기와의 상호작용을 통해 분쇄할 수 있으며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이를 통해 해당 피실험자를 영구적으로 제거할 수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그러나 실험이 후반에 접어들면 분쇄기가 이동 전 분쇄했던 코어의 수에 비례한 속도로 실험장의 외곽을 직선 이동하며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피실험자가 감지 범위 내에 들어섰을 경우 붉게 발광하며 해당 피실험자가 감지 범위에서 벗어나거나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분쇄기에 치여 즉사할 때까지 통상 이동속도의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배에 달하는 속도로 질주하기 때문에 실험 초반에 코어의 분쇄에 앞서 신중한 판단이 요구된다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 flipV="1">
            <a:off x="1178696" y="4660467"/>
            <a:ext cx="10186479" cy="34257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958F8B-4342-FB15-A37A-20C7CB78CBF5}"/>
              </a:ext>
            </a:extLst>
          </p:cNvPr>
          <p:cNvSpPr txBox="1"/>
          <p:nvPr/>
        </p:nvSpPr>
        <p:spPr>
          <a:xfrm>
            <a:off x="1362962" y="209608"/>
            <a:ext cx="418619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맵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구역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주요 오브젝트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BBB58-A3CD-D769-EBE0-2A6E491FF979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3 .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01926BEA-A5A6-CEFA-D630-286E127C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94" y="1267455"/>
            <a:ext cx="5024882" cy="3255802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0E2A61B3-BF7C-B191-3CBC-5CFC3FE4A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96" y="1267456"/>
            <a:ext cx="5024882" cy="32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703621" y="1990650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723BF5-19FF-A5AF-8020-300AB97A7C22}"/>
              </a:ext>
            </a:extLst>
          </p:cNvPr>
          <p:cNvGrpSpPr/>
          <p:nvPr/>
        </p:nvGrpSpPr>
        <p:grpSpPr>
          <a:xfrm>
            <a:off x="1703621" y="2827481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13210B-97FE-6F3E-88F7-36DD9A6FCEB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E2628CB-AAD7-F1FE-B0CA-0EEE22445BE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8279F4E-8B43-AF99-24AD-3549944A5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077EB-FF59-0A8A-232F-D4E170DF4E88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241D-7C05-9CE4-04E4-535056EE3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236202"/>
              </p:ext>
            </p:extLst>
          </p:nvPr>
        </p:nvGraphicFramePr>
        <p:xfrm>
          <a:off x="999566" y="4523539"/>
          <a:ext cx="5051611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68387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683871">
                  <a:extLst>
                    <a:ext uri="{9D8B030D-6E8A-4147-A177-3AD203B41FA5}">
                      <a16:colId xmlns:a16="http://schemas.microsoft.com/office/drawing/2014/main" val="4244584662"/>
                    </a:ext>
                  </a:extLst>
                </a:gridCol>
                <a:gridCol w="1683870">
                  <a:extLst>
                    <a:ext uri="{9D8B030D-6E8A-4147-A177-3AD203B41FA5}">
                      <a16:colId xmlns:a16="http://schemas.microsoft.com/office/drawing/2014/main" val="28402708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가로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세로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높이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71894F-98F1-EFD7-77B0-A617C44FBF1B}"/>
              </a:ext>
            </a:extLst>
          </p:cNvPr>
          <p:cNvCxnSpPr>
            <a:cxnSpLocks/>
          </p:cNvCxnSpPr>
          <p:nvPr/>
        </p:nvCxnSpPr>
        <p:spPr>
          <a:xfrm>
            <a:off x="999566" y="4489282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60A439-D253-C379-7651-11DCFF0B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312041"/>
              </p:ext>
            </p:extLst>
          </p:nvPr>
        </p:nvGraphicFramePr>
        <p:xfrm>
          <a:off x="999566" y="5578450"/>
          <a:ext cx="5051610" cy="82224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2580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25805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통상 이동 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이동 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* {1 + 0.1*(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코어 개수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)}m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* {1 + 0.1*(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코어 개수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)}m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830D62-D47D-FAF3-9932-70DE861A8C0C}"/>
              </a:ext>
            </a:extLst>
          </p:cNvPr>
          <p:cNvCxnSpPr>
            <a:cxnSpLocks/>
          </p:cNvCxnSpPr>
          <p:nvPr/>
        </p:nvCxnSpPr>
        <p:spPr>
          <a:xfrm>
            <a:off x="999566" y="5544193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958F8B-4342-FB15-A37A-20C7CB78CBF5}"/>
              </a:ext>
            </a:extLst>
          </p:cNvPr>
          <p:cNvSpPr txBox="1"/>
          <p:nvPr/>
        </p:nvSpPr>
        <p:spPr>
          <a:xfrm>
            <a:off x="1362962" y="209608"/>
            <a:ext cx="418619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맵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구역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주요 오브젝트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BBB58-A3CD-D769-EBE0-2A6E491FF979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3 .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179" name="그림 178" descr="상자이(가) 표시된 사진&#10;&#10;자동 생성된 설명">
            <a:extLst>
              <a:ext uri="{FF2B5EF4-FFF2-40B4-BE49-F238E27FC236}">
                <a16:creationId xmlns:a16="http://schemas.microsoft.com/office/drawing/2014/main" id="{462B3970-CD19-3CC7-5074-F9DCC264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0" t="16897" r="23368" b="4561"/>
          <a:stretch/>
        </p:blipFill>
        <p:spPr>
          <a:xfrm>
            <a:off x="1012929" y="1115048"/>
            <a:ext cx="5024882" cy="3255802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45D1ED-D79F-4514-98E4-955926520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3937"/>
              </p:ext>
            </p:extLst>
          </p:nvPr>
        </p:nvGraphicFramePr>
        <p:xfrm>
          <a:off x="6187141" y="1122093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분쇄기 이동 경로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/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배치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B038D9-84AB-F64A-8DD6-484C60110932}"/>
              </a:ext>
            </a:extLst>
          </p:cNvPr>
          <p:cNvCxnSpPr>
            <a:cxnSpLocks/>
          </p:cNvCxnSpPr>
          <p:nvPr/>
        </p:nvCxnSpPr>
        <p:spPr>
          <a:xfrm>
            <a:off x="6187141" y="1087836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89D4A95-E3F5-474C-CA0E-F85BB3315425}"/>
              </a:ext>
            </a:extLst>
          </p:cNvPr>
          <p:cNvSpPr/>
          <p:nvPr/>
        </p:nvSpPr>
        <p:spPr>
          <a:xfrm>
            <a:off x="6678791" y="1808494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36000" rtlCol="0" anchor="b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화살표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     )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이동 경로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원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(     )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배치 지역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endParaRPr lang="ko-KR" altLang="en-US" sz="1900" b="1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D3E53E3-88DF-7860-B7F8-561B872A8854}"/>
              </a:ext>
            </a:extLst>
          </p:cNvPr>
          <p:cNvGrpSpPr/>
          <p:nvPr/>
        </p:nvGrpSpPr>
        <p:grpSpPr>
          <a:xfrm>
            <a:off x="6677710" y="2452761"/>
            <a:ext cx="4428437" cy="3741970"/>
            <a:chOff x="813013" y="1193388"/>
            <a:chExt cx="6102823" cy="5076898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12645DD-9BB2-CAE9-0674-CD41831480C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016F500-9F8D-0A62-6031-F6ACC8AEFFE9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A9E7D03-9C69-181F-0612-1ED1552ED073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3037E26-F1A6-E4DD-9FEF-A354AC381948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B417F93-6A38-5AC9-316A-5DEA0D35E40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3C8A8EF-3C73-891E-AF96-812103C05E4E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945102B-EC2D-6D09-A3A6-E77502A44E23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C96978A-111E-F7AD-7C18-66BE5ECA5C35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5DB8704-D8CC-4B0F-71B8-74DE13601B70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4572DA4-E09D-05F0-2674-AEE203148FC7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EE371AC-8A31-0C85-3BED-2DE43B9F899A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AF1517A-BCBD-56ED-67B8-D8264F9473B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1829A07-63A6-6B7C-803A-32E67C7D16C2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2524BFF-AAB6-9217-7B77-FCA4AD53BD2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85CF175-62BD-3633-B26B-123DBC9A83E1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3D29A96-9893-C49D-905F-783D06AC16D1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D1F63B9-EBEB-1D90-C307-5DA9DD3318CB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5FEE47C-15E2-4B77-FAD8-26AC9A6F0C3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0BFC66C-A38F-B9C4-4077-8C52B25ED7F5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F6FBF5F-98BD-16FF-A0F6-0E3A48FB8B90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558C654-9DF8-C0DD-9129-5142B7812902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91B3AA8-FBC6-3EC9-B9D2-386230644F73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952D649C-CEB9-933D-545A-22769DB6E3E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4A78979-C3C0-ECB0-F0A1-02E65A11EBB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2FDA068D-D21B-6540-7524-4E3D5C2A301A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1BE3B1C-2EF8-1C88-7595-8F8E47E04EDD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6CAB01D-E26D-0755-AE29-3C9A5E307EE4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74B4E22-A1DC-6A91-46AB-7AF3CE4D54D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1A2F7A7-32EC-6DC9-E756-1933B5CD65CD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425DAAB-FAC2-5ABC-56EA-DA389FC35A6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A5320D7-5C98-E449-885E-018AE95D0C81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E0AFA18-4968-474D-2E38-9DA44C88DF3D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EE11484B-FF71-7795-CCBF-99770B16EB8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A7FD639-BB11-22D1-4DBC-359F4FC31093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45FE85-EEF3-3E66-DB8A-D3DAF6031EEF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804AEFA-5A31-AD33-3B67-00F2E0523E15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E19E67B-BFBE-0E92-DDB4-D393A830D6E2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1A38FA-F57C-8C1B-0AF2-A08FB51187A0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0DAF1BD-EB61-994D-D08F-CB7C05825B7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EC2B3A3-7D7D-BAA6-006F-2A4108C043F2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167B3F4-8C78-AD48-6075-09EC548B5D9C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A2492CD-C73E-078D-36E1-FD6FFD6CBF6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F07E881D-2745-67A8-4041-C2E4832F554A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9A9E19-E0EF-70FB-354F-7E595A911E1F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43B6355-4CF1-0280-D418-8EF0C859154E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89622ED-9D3F-DE36-0C29-83999F99651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2145698-9898-DC14-6D86-7D61CA7381A9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2F6499E-FCB7-991C-E87E-9980932FE8BE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4CF4E613-162A-AB0B-5689-680C90A70318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B740E13-F5D9-BA44-B6DA-D5C69F9EE552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6985119-732C-21F2-E4A3-0E030800D489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5825230-5DC7-3E0D-38BA-3F4A7050B613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C7BC385-9971-16EF-2860-AE401AB9CFD3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35D254A-ADCC-ED0C-853B-842D37FD4AC9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AADC149-4876-43ED-CF25-53955BA844CF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A901DF8F-7816-C7C1-1FEC-B8E0F441F6F1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EC92D48-6523-CC86-0643-A426E0F48B7C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9E000DA-7C53-6346-2800-5BED3AFA5311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1AE3F1B-2248-BF1F-963F-F06283542BB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BBA2794B-9617-29D3-D08B-413A861361EB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F388F6D-BC1C-5685-83DD-ED74610BE36D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CB175C5-DD86-1AFF-CEC6-002B95CE90FD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719391DA-6FE6-EC7C-013F-057E2CD4817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29C85CD-9184-7E4B-3EDE-95732BDC6514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2DCF1B1-9829-4EA7-64BC-B986D8FBD7EC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8E341030-268F-E8FD-91D7-8463ECCDED6C}"/>
              </a:ext>
            </a:extLst>
          </p:cNvPr>
          <p:cNvCxnSpPr>
            <a:cxnSpLocks/>
            <a:stCxn id="196" idx="0"/>
            <a:endCxn id="216" idx="2"/>
          </p:cNvCxnSpPr>
          <p:nvPr/>
        </p:nvCxnSpPr>
        <p:spPr>
          <a:xfrm>
            <a:off x="6988113" y="2452761"/>
            <a:ext cx="0" cy="374154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C9A0347-C1C7-9AC5-459F-D7342870FCF1}"/>
              </a:ext>
            </a:extLst>
          </p:cNvPr>
          <p:cNvCxnSpPr>
            <a:cxnSpLocks/>
            <a:stCxn id="200" idx="3"/>
            <a:endCxn id="196" idx="1"/>
          </p:cNvCxnSpPr>
          <p:nvPr/>
        </p:nvCxnSpPr>
        <p:spPr>
          <a:xfrm flipH="1" flipV="1">
            <a:off x="6677710" y="2721670"/>
            <a:ext cx="4428437" cy="43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A186BF82-A5A2-DB57-9C70-F33858D9D8DE}"/>
              </a:ext>
            </a:extLst>
          </p:cNvPr>
          <p:cNvCxnSpPr>
            <a:cxnSpLocks/>
          </p:cNvCxnSpPr>
          <p:nvPr/>
        </p:nvCxnSpPr>
        <p:spPr>
          <a:xfrm flipH="1" flipV="1">
            <a:off x="6651454" y="5920013"/>
            <a:ext cx="4428437" cy="43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684B651A-C465-C323-8055-45A76FA46326}"/>
              </a:ext>
            </a:extLst>
          </p:cNvPr>
          <p:cNvCxnSpPr>
            <a:cxnSpLocks/>
          </p:cNvCxnSpPr>
          <p:nvPr/>
        </p:nvCxnSpPr>
        <p:spPr>
          <a:xfrm>
            <a:off x="10790741" y="2452761"/>
            <a:ext cx="0" cy="3741541"/>
          </a:xfrm>
          <a:prstGeom prst="straightConnector1">
            <a:avLst/>
          </a:prstGeom>
          <a:ln w="76200">
            <a:solidFill>
              <a:srgbClr val="66FF66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0A5D8EAF-BFF4-EF5C-20A3-14130CFBEC7E}"/>
              </a:ext>
            </a:extLst>
          </p:cNvPr>
          <p:cNvSpPr/>
          <p:nvPr/>
        </p:nvSpPr>
        <p:spPr>
          <a:xfrm>
            <a:off x="6882129" y="2378850"/>
            <a:ext cx="211967" cy="1848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06846DA-36F1-8489-A63E-F27F1B7B0E87}"/>
              </a:ext>
            </a:extLst>
          </p:cNvPr>
          <p:cNvSpPr/>
          <p:nvPr/>
        </p:nvSpPr>
        <p:spPr>
          <a:xfrm>
            <a:off x="10981686" y="2638077"/>
            <a:ext cx="211967" cy="1848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699636CC-C468-B4DF-67DE-5FDA5DDA3B1C}"/>
              </a:ext>
            </a:extLst>
          </p:cNvPr>
          <p:cNvSpPr/>
          <p:nvPr/>
        </p:nvSpPr>
        <p:spPr>
          <a:xfrm>
            <a:off x="10684757" y="6071493"/>
            <a:ext cx="211967" cy="184848"/>
          </a:xfrm>
          <a:prstGeom prst="ellipse">
            <a:avLst/>
          </a:prstGeom>
          <a:solidFill>
            <a:srgbClr val="66FF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1AA093C-E6FF-B284-C6AA-56B368D02A17}"/>
              </a:ext>
            </a:extLst>
          </p:cNvPr>
          <p:cNvSpPr/>
          <p:nvPr/>
        </p:nvSpPr>
        <p:spPr>
          <a:xfrm>
            <a:off x="6599315" y="5827589"/>
            <a:ext cx="211967" cy="18484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9850671-5E52-7A23-B357-0C59388F6CC6}"/>
              </a:ext>
            </a:extLst>
          </p:cNvPr>
          <p:cNvCxnSpPr>
            <a:cxnSpLocks/>
          </p:cNvCxnSpPr>
          <p:nvPr/>
        </p:nvCxnSpPr>
        <p:spPr>
          <a:xfrm>
            <a:off x="7575177" y="2020074"/>
            <a:ext cx="31719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타원 241">
            <a:extLst>
              <a:ext uri="{FF2B5EF4-FFF2-40B4-BE49-F238E27FC236}">
                <a16:creationId xmlns:a16="http://schemas.microsoft.com/office/drawing/2014/main" id="{B721675A-3479-A3A2-6534-EBDFE44EA5F3}"/>
              </a:ext>
            </a:extLst>
          </p:cNvPr>
          <p:cNvSpPr/>
          <p:nvPr/>
        </p:nvSpPr>
        <p:spPr>
          <a:xfrm>
            <a:off x="9524469" y="1911613"/>
            <a:ext cx="228908" cy="2122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882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61162"/>
              </p:ext>
            </p:extLst>
          </p:nvPr>
        </p:nvGraphicFramePr>
        <p:xfrm>
          <a:off x="1178696" y="4694724"/>
          <a:ext cx="10186479" cy="171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18647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투입구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피실험자들의 로봇 육체를 제작하는 지하 공장 라인에 직통으로 이어져 있는 투입구는 실험실 내에 단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대만 존재하는 중요한 오브젝트이다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피실험자들은 이곳에 획득한 아군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/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적군 피실험자의 두뇌코어를 상호작용을 통해 투입하거나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두뇌 코어 상태인 피실험자가 직접 상호작용을 통해 스스로를 투입함으로써 두뇌 코어 상태였던 피실험자를 로봇 육체 상태로 다시 실험장에 복귀시킬 수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그러나 투입 직전 및 직후에 일시적으로 투입구를 사용 중인 피실험자는 무방비 상태가 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피실험자가 복귀함과 동시에 실험장 내에 잔류 중인 모든 피실험자들의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HUD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해당 정보가 게시되기 때문에 안전이 확실히 확보될 때에만 사용하는 것이 권장된다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 flipV="1">
            <a:off x="1178696" y="4660467"/>
            <a:ext cx="10186479" cy="34257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958F8B-4342-FB15-A37A-20C7CB78CBF5}"/>
              </a:ext>
            </a:extLst>
          </p:cNvPr>
          <p:cNvSpPr txBox="1"/>
          <p:nvPr/>
        </p:nvSpPr>
        <p:spPr>
          <a:xfrm>
            <a:off x="1362962" y="209608"/>
            <a:ext cx="418619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맵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구역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주요 오브젝트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BBB58-A3CD-D769-EBE0-2A6E491FF979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3 .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C91311-D70C-9246-9D8B-2474007A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96" y="1267455"/>
            <a:ext cx="5024882" cy="32794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D818D0-BD0B-460B-B2DD-364C9D23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291" y="1267454"/>
            <a:ext cx="5024883" cy="327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6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241D-7C05-9CE4-04E4-535056EE3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41962"/>
              </p:ext>
            </p:extLst>
          </p:nvPr>
        </p:nvGraphicFramePr>
        <p:xfrm>
          <a:off x="999566" y="4523539"/>
          <a:ext cx="5051611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68387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683871">
                  <a:extLst>
                    <a:ext uri="{9D8B030D-6E8A-4147-A177-3AD203B41FA5}">
                      <a16:colId xmlns:a16="http://schemas.microsoft.com/office/drawing/2014/main" val="4244584662"/>
                    </a:ext>
                  </a:extLst>
                </a:gridCol>
                <a:gridCol w="1683870">
                  <a:extLst>
                    <a:ext uri="{9D8B030D-6E8A-4147-A177-3AD203B41FA5}">
                      <a16:colId xmlns:a16="http://schemas.microsoft.com/office/drawing/2014/main" val="28402708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가로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세로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높이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71894F-98F1-EFD7-77B0-A617C44FBF1B}"/>
              </a:ext>
            </a:extLst>
          </p:cNvPr>
          <p:cNvCxnSpPr>
            <a:cxnSpLocks/>
          </p:cNvCxnSpPr>
          <p:nvPr/>
        </p:nvCxnSpPr>
        <p:spPr>
          <a:xfrm>
            <a:off x="999566" y="4489282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60A439-D253-C379-7651-11DCFF0B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621793"/>
              </p:ext>
            </p:extLst>
          </p:nvPr>
        </p:nvGraphicFramePr>
        <p:xfrm>
          <a:off x="999566" y="5578450"/>
          <a:ext cx="5051610" cy="82224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2580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25805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투입 전 대기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투입 후 대기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830D62-D47D-FAF3-9932-70DE861A8C0C}"/>
              </a:ext>
            </a:extLst>
          </p:cNvPr>
          <p:cNvCxnSpPr>
            <a:cxnSpLocks/>
          </p:cNvCxnSpPr>
          <p:nvPr/>
        </p:nvCxnSpPr>
        <p:spPr>
          <a:xfrm>
            <a:off x="999566" y="5544193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958F8B-4342-FB15-A37A-20C7CB78CBF5}"/>
              </a:ext>
            </a:extLst>
          </p:cNvPr>
          <p:cNvSpPr txBox="1"/>
          <p:nvPr/>
        </p:nvSpPr>
        <p:spPr>
          <a:xfrm>
            <a:off x="1362962" y="209608"/>
            <a:ext cx="418619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맵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구역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주요 오브젝트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BBB58-A3CD-D769-EBE0-2A6E491FF979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3 .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45D1ED-D79F-4514-98E4-955926520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15599"/>
              </p:ext>
            </p:extLst>
          </p:nvPr>
        </p:nvGraphicFramePr>
        <p:xfrm>
          <a:off x="6187141" y="1122093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투입구 배치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B038D9-84AB-F64A-8DD6-484C60110932}"/>
              </a:ext>
            </a:extLst>
          </p:cNvPr>
          <p:cNvCxnSpPr>
            <a:cxnSpLocks/>
          </p:cNvCxnSpPr>
          <p:nvPr/>
        </p:nvCxnSpPr>
        <p:spPr>
          <a:xfrm>
            <a:off x="6187141" y="1087836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89D4A95-E3F5-474C-CA0E-F85BB3315425}"/>
              </a:ext>
            </a:extLst>
          </p:cNvPr>
          <p:cNvSpPr/>
          <p:nvPr/>
        </p:nvSpPr>
        <p:spPr>
          <a:xfrm>
            <a:off x="6678791" y="1808494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36000" rtlCol="0" anchor="b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                :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투입구 배치 지역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6D3E53E3-88DF-7860-B7F8-561B872A8854}"/>
              </a:ext>
            </a:extLst>
          </p:cNvPr>
          <p:cNvGrpSpPr/>
          <p:nvPr/>
        </p:nvGrpSpPr>
        <p:grpSpPr>
          <a:xfrm>
            <a:off x="6677710" y="2452761"/>
            <a:ext cx="4428437" cy="3741970"/>
            <a:chOff x="813013" y="1193388"/>
            <a:chExt cx="6102823" cy="5076898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12645DD-9BB2-CAE9-0674-CD41831480C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016F500-9F8D-0A62-6031-F6ACC8AEFFE9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A9E7D03-9C69-181F-0612-1ED1552ED073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3037E26-F1A6-E4DD-9FEF-A354AC381948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B417F93-6A38-5AC9-316A-5DEA0D35E40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3C8A8EF-3C73-891E-AF96-812103C05E4E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4945102B-EC2D-6D09-A3A6-E77502A44E23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C96978A-111E-F7AD-7C18-66BE5ECA5C35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5DB8704-D8CC-4B0F-71B8-74DE13601B70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4572DA4-E09D-05F0-2674-AEE203148FC7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EE371AC-8A31-0C85-3BED-2DE43B9F899A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AF1517A-BCBD-56ED-67B8-D8264F9473B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1829A07-63A6-6B7C-803A-32E67C7D16C2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2524BFF-AAB6-9217-7B77-FCA4AD53BD2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85CF175-62BD-3633-B26B-123DBC9A83E1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3D29A96-9893-C49D-905F-783D06AC16D1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D1F63B9-EBEB-1D90-C307-5DA9DD3318CB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5FEE47C-15E2-4B77-FAD8-26AC9A6F0C3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0BFC66C-A38F-B9C4-4077-8C52B25ED7F5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F6FBF5F-98BD-16FF-A0F6-0E3A48FB8B90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558C654-9DF8-C0DD-9129-5142B7812902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91B3AA8-FBC6-3EC9-B9D2-386230644F73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952D649C-CEB9-933D-545A-22769DB6E3E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44A78979-C3C0-ECB0-F0A1-02E65A11EBB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2FDA068D-D21B-6540-7524-4E3D5C2A301A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C1BE3B1C-2EF8-1C88-7595-8F8E47E04EDD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6CAB01D-E26D-0755-AE29-3C9A5E307EE4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74B4E22-A1DC-6A91-46AB-7AF3CE4D54D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B1A2F7A7-32EC-6DC9-E756-1933B5CD65CD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425DAAB-FAC2-5ABC-56EA-DA389FC35A6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2A5320D7-5C98-E449-885E-018AE95D0C81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E0AFA18-4968-474D-2E38-9DA44C88DF3D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EE11484B-FF71-7795-CCBF-99770B16EB8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BA7FD639-BB11-22D1-4DBC-359F4FC31093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B445FE85-EEF3-3E66-DB8A-D3DAF6031EEF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804AEFA-5A31-AD33-3B67-00F2E0523E15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E19E67B-BFBE-0E92-DDB4-D393A830D6E2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11A38FA-F57C-8C1B-0AF2-A08FB51187A0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0DAF1BD-EB61-994D-D08F-CB7C05825B7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EC2B3A3-7D7D-BAA6-006F-2A4108C043F2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167B3F4-8C78-AD48-6075-09EC548B5D9C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A2492CD-C73E-078D-36E1-FD6FFD6CBF6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F07E881D-2745-67A8-4041-C2E4832F554A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A9A9E19-E0EF-70FB-354F-7E595A911E1F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243B6355-4CF1-0280-D418-8EF0C859154E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E89622ED-9D3F-DE36-0C29-83999F99651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72145698-9898-DC14-6D86-7D61CA7381A9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2F6499E-FCB7-991C-E87E-9980932FE8BE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4CF4E613-162A-AB0B-5689-680C90A70318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B740E13-F5D9-BA44-B6DA-D5C69F9EE552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6985119-732C-21F2-E4A3-0E030800D489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5825230-5DC7-3E0D-38BA-3F4A7050B613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5C7BC385-9971-16EF-2860-AE401AB9CFD3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35D254A-ADCC-ED0C-853B-842D37FD4AC9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1AADC149-4876-43ED-CF25-53955BA844CF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A901DF8F-7816-C7C1-1FEC-B8E0F441F6F1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EEC92D48-6523-CC86-0643-A426E0F48B7C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9E000DA-7C53-6346-2800-5BED3AFA5311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1AE3F1B-2248-BF1F-963F-F06283542BB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BBA2794B-9617-29D3-D08B-413A861361EB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F388F6D-BC1C-5685-83DD-ED74610BE36D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CB175C5-DD86-1AFF-CEC6-002B95CE90FD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719391DA-6FE6-EC7C-013F-057E2CD4817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29C85CD-9184-7E4B-3EDE-95732BDC6514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2DCF1B1-9829-4EA7-64BC-B986D8FBD7EC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960963-E0B1-51CA-FB84-9BC28D668C6A}"/>
              </a:ext>
            </a:extLst>
          </p:cNvPr>
          <p:cNvSpPr/>
          <p:nvPr/>
        </p:nvSpPr>
        <p:spPr>
          <a:xfrm>
            <a:off x="6850400" y="4204801"/>
            <a:ext cx="277026" cy="24014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17F424-0624-6C2F-EE61-C9F928BAB336}"/>
              </a:ext>
            </a:extLst>
          </p:cNvPr>
          <p:cNvSpPr/>
          <p:nvPr/>
        </p:nvSpPr>
        <p:spPr>
          <a:xfrm>
            <a:off x="10661810" y="4204801"/>
            <a:ext cx="277026" cy="24014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F9533F-35A7-D061-D62F-6797F4A1CCED}"/>
              </a:ext>
            </a:extLst>
          </p:cNvPr>
          <p:cNvSpPr/>
          <p:nvPr/>
        </p:nvSpPr>
        <p:spPr>
          <a:xfrm>
            <a:off x="8752817" y="5807073"/>
            <a:ext cx="277026" cy="24014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9EFB5C-C9CE-1930-C5DB-3A76216F25FA}"/>
              </a:ext>
            </a:extLst>
          </p:cNvPr>
          <p:cNvSpPr/>
          <p:nvPr/>
        </p:nvSpPr>
        <p:spPr>
          <a:xfrm>
            <a:off x="8752817" y="2606343"/>
            <a:ext cx="277026" cy="24014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39419C-0CD0-5AEC-25D3-51E612D06480}"/>
              </a:ext>
            </a:extLst>
          </p:cNvPr>
          <p:cNvSpPr/>
          <p:nvPr/>
        </p:nvSpPr>
        <p:spPr>
          <a:xfrm>
            <a:off x="7871578" y="1907573"/>
            <a:ext cx="277026" cy="24014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40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668999" cy="553535"/>
            <a:chOff x="727754" y="116095"/>
            <a:chExt cx="4840582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4182030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구역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오브젝트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728972"/>
              </p:ext>
            </p:extLst>
          </p:nvPr>
        </p:nvGraphicFramePr>
        <p:xfrm>
          <a:off x="1017110" y="4490565"/>
          <a:ext cx="5024882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024882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토끼발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후반부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실험장에 단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개만이 무작위 구역에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스폰하는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토끼발은 실험장을 탈출할 유일한 열쇠이다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토끼발은 습득 시 초당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1%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씩 활성화됨과 동시에 모든 피실험자들에게 운반자의 위치를 노출시키며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 외의 공격이나 아이템 획득 등의 상호작용을 금지한다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토끼발의 운반자가 사망할 경우 타 피실험자가 이를 강탈할 수 있기 때문에 아군 피실험자는 운반자를 최우선적으로 보호해야 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1017110" y="4456308"/>
            <a:ext cx="5024882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60634E2-85F1-5518-16FC-F3FF1A08E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73029"/>
              </p:ext>
            </p:extLst>
          </p:nvPr>
        </p:nvGraphicFramePr>
        <p:xfrm>
          <a:off x="6187141" y="1122093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토끼발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FDD6BF-CA1D-31B4-613B-9EE85410E8FD}"/>
              </a:ext>
            </a:extLst>
          </p:cNvPr>
          <p:cNvCxnSpPr>
            <a:cxnSpLocks/>
          </p:cNvCxnSpPr>
          <p:nvPr/>
        </p:nvCxnSpPr>
        <p:spPr>
          <a:xfrm>
            <a:off x="6187141" y="1087836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2B57C4B-4815-6CC6-6A4C-14CC71D1709C}"/>
              </a:ext>
            </a:extLst>
          </p:cNvPr>
          <p:cNvGrpSpPr/>
          <p:nvPr/>
        </p:nvGrpSpPr>
        <p:grpSpPr>
          <a:xfrm>
            <a:off x="6670863" y="1808277"/>
            <a:ext cx="4428437" cy="438302"/>
            <a:chOff x="7026382" y="1796667"/>
            <a:chExt cx="4428437" cy="43830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F9B9033-1BB3-C591-3EB0-6CC9A03CB9B3}"/>
                </a:ext>
              </a:extLst>
            </p:cNvPr>
            <p:cNvSpPr/>
            <p:nvPr/>
          </p:nvSpPr>
          <p:spPr>
            <a:xfrm>
              <a:off x="7026382" y="1796667"/>
              <a:ext cx="4428437" cy="43830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         : </a:t>
              </a:r>
              <a:r>
                <a:rPr lang="ko-KR" altLang="en-US" sz="1900" b="1" dirty="0" err="1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스폰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가능                    </a:t>
              </a:r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: </a:t>
              </a:r>
              <a:r>
                <a:rPr lang="ko-KR" altLang="en-US" sz="1900" b="1" dirty="0" err="1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스폰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불가                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2B0FD0-AE85-23E4-C236-1CAC1F4872F8}"/>
                </a:ext>
              </a:extLst>
            </p:cNvPr>
            <p:cNvSpPr/>
            <p:nvPr/>
          </p:nvSpPr>
          <p:spPr>
            <a:xfrm>
              <a:off x="7245526" y="1872985"/>
              <a:ext cx="343885" cy="27149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B58A6AC-C93C-A90C-C4E4-6746C168123D}"/>
                </a:ext>
              </a:extLst>
            </p:cNvPr>
            <p:cNvSpPr/>
            <p:nvPr/>
          </p:nvSpPr>
          <p:spPr>
            <a:xfrm>
              <a:off x="9397831" y="1872985"/>
              <a:ext cx="343885" cy="27149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04C03AF-F029-3C27-278E-5BB6914A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7" y="1043333"/>
            <a:ext cx="5024882" cy="325580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08C5640-A722-1C90-6ECD-54D7A248C221}"/>
              </a:ext>
            </a:extLst>
          </p:cNvPr>
          <p:cNvGrpSpPr/>
          <p:nvPr/>
        </p:nvGrpSpPr>
        <p:grpSpPr>
          <a:xfrm>
            <a:off x="6677710" y="2453401"/>
            <a:ext cx="4428437" cy="3741970"/>
            <a:chOff x="813013" y="1193388"/>
            <a:chExt cx="6102823" cy="507689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6F114A-A4E8-751B-3842-F89031DAFA78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C4C8EE-8225-6A90-F698-95A0707849A8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4FCCAF9-36E2-8CFD-2E27-4D7F82002305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3015E2-7B8C-8E35-9B54-9DE2055ED60C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86E91FA-DC6E-72EE-E8B5-427463021CC4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33F8DA-2407-DB1F-AE52-CC05933CDEB6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5A1E0E-EC54-7236-D043-DC579BFB660C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FE571B9-3DF9-0AB2-E6B3-965B76D17A94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51B281-AC1E-7EED-34BF-0382858FA9EE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350FDE3-2C76-C4B2-17CE-EEA842167340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224B9D4-F162-7D3B-4B45-E04485DFA5B1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B3E2396-871C-FBFB-9E09-D5F64D5E80FA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BEF2C6F-E18E-BA39-5D26-0D9C235817D7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D360CC3-6DE5-F287-FD7F-2189BD31E6EA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95FCC5B-B1AD-5C6B-C8C6-1DF0B4A5FA9B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8D77E57-AC18-7808-1D45-F9C39618E3D5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C8D40C1-621C-042D-8A85-6B06510464B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8D584FA5-74B5-D215-4AA9-30AE3FA602B1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8E36528-6B60-7078-B383-39DC5B43E098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2D92DA5-6C5F-1C1D-DDF4-35EAE7AC35E9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78B894-A440-987A-1CC2-3171078FF5FF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EAF6A91-A369-E029-A79A-CF244AFB42D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203FF20-9274-17F7-CFEC-54A6A5F12B44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4C9CB14-D3E4-B527-3468-D7E6C9CF5FD6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A6E2843-0E47-5354-55F9-05FBD49B4137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07AA5CC-44EF-E6E9-D6FC-51516226359C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8BFA74A-6304-0F26-CE57-862712077E73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B81C3-E8D7-5B15-FDA0-86CD882FFDEA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9D9FEDD-86A8-6C00-C8BF-07119592378A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D37FA49-6546-391A-64B8-B7305A171C0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F45541A-B8B4-15DA-1A83-6B97DBBD6471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05EDC03-B8F0-28E6-301F-1B4F4DFC5B4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278100A-14CB-BCE0-374F-91FD9A81E551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2468F4A-5EE9-0684-0087-5C84B7A221C7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B146132-46DF-845E-66BC-5E72A9E4B4A2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E7EB203-B6B3-D980-4587-195860BE1F78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2523FD-02DA-EB36-F32A-D5216085D6A3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D70EA551-62D9-4F81-6090-191FA0EF7798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CEF1DD7-2DEE-05BB-C57D-1ACDA306EBD2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0F3A9F6-698E-FC49-9F20-39E528F50371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8DFAFE8-F522-DCBB-CEB5-A8F437A60AEE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45BF08E-5331-BB44-E3B8-E239174BE47B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E48AAB53-028E-7F73-6F3D-DCDF7FB1BDBB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1F99D81-6A24-C218-3224-09D591252A9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196C62ED-BBE0-6385-B1D7-C73E1A11F384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2731772-6ED1-2D33-066F-8C7FE8E1F11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A87FCEC-BA03-9F44-BA5D-8AC162A78950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6301084-B3D3-759C-2ED5-156FDAB0164E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8847356-87F0-F961-4AB8-2DC28A713267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678F83C-19DF-CE64-906B-7BDF13DE7AC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577CC3-DB45-767F-D3D7-58177AB385A0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F16DC4E-A81B-6CD9-B688-4112B3C72B6B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0799214-03EE-B99D-4F1F-878E05D9CBA2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3231054-C39F-9757-C1CC-034E052F284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AEA46E6-400E-DE20-5C23-BEA1569385F8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C75D829-8D8F-E216-B638-69EDF7612F2C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D7A9BB2-8DC6-F5EC-2599-C7C16F31B114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D8891AB-FC3B-152F-6B2D-C7DDE38702A2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083F0C0-A24A-347C-C2EC-273BF42F9E26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2511619-6CDF-32CF-0802-46BA6C37B48C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23F6CCF-D777-6ED2-FBDF-4DE07D10BCDF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E9B44BC-7549-8F0E-81E6-6DCD97F48A29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B23DBD12-B0DB-8058-747E-44265D54BBA6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E246176-25C2-B230-B1A0-4A6D25F81BA1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6A9CCFB-655A-838A-B12F-188E304D079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88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복도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766947"/>
              </p:ext>
            </p:extLst>
          </p:nvPr>
        </p:nvGraphicFramePr>
        <p:xfrm>
          <a:off x="1133870" y="4521942"/>
          <a:ext cx="5033847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03384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복도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구역과 구역 사이를 이어주는 실험장의 혈관과도 같은 복도는 총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개가 실험장 내에 존재한다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초반부 임무 수행에 필수적인 아이템 및 장치가 배치되며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구역과 달리 별도의 함정이 설치되어 있지 않아 장기적인 체류가 가능하다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실험장의 중앙에 가까운 복도일 수록 추가적인 엄폐물이 설치되어 다른 피실험자들의 공격으로부터 스스로를 보호할 수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1133871" y="4487685"/>
            <a:ext cx="503384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241D-7C05-9CE4-04E4-535056EE3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194773"/>
              </p:ext>
            </p:extLst>
          </p:nvPr>
        </p:nvGraphicFramePr>
        <p:xfrm>
          <a:off x="6286503" y="4521942"/>
          <a:ext cx="5179360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72645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726454">
                  <a:extLst>
                    <a:ext uri="{9D8B030D-6E8A-4147-A177-3AD203B41FA5}">
                      <a16:colId xmlns:a16="http://schemas.microsoft.com/office/drawing/2014/main" val="4244584662"/>
                    </a:ext>
                  </a:extLst>
                </a:gridCol>
                <a:gridCol w="1726453">
                  <a:extLst>
                    <a:ext uri="{9D8B030D-6E8A-4147-A177-3AD203B41FA5}">
                      <a16:colId xmlns:a16="http://schemas.microsoft.com/office/drawing/2014/main" val="28402708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가로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세로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높이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16m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71894F-98F1-EFD7-77B0-A617C44FBF1B}"/>
              </a:ext>
            </a:extLst>
          </p:cNvPr>
          <p:cNvCxnSpPr>
            <a:cxnSpLocks/>
          </p:cNvCxnSpPr>
          <p:nvPr/>
        </p:nvCxnSpPr>
        <p:spPr>
          <a:xfrm>
            <a:off x="6286503" y="4487685"/>
            <a:ext cx="517935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60A439-D253-C379-7651-11DCFF0B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328174"/>
              </p:ext>
            </p:extLst>
          </p:nvPr>
        </p:nvGraphicFramePr>
        <p:xfrm>
          <a:off x="6286503" y="5576853"/>
          <a:ext cx="5179360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8968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89680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엄폐물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지점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군데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    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830D62-D47D-FAF3-9932-70DE861A8C0C}"/>
              </a:ext>
            </a:extLst>
          </p:cNvPr>
          <p:cNvCxnSpPr>
            <a:cxnSpLocks/>
          </p:cNvCxnSpPr>
          <p:nvPr/>
        </p:nvCxnSpPr>
        <p:spPr>
          <a:xfrm>
            <a:off x="6286503" y="5542596"/>
            <a:ext cx="517935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8B55D8F2-E0BF-95DF-DBBE-70AD5B51BE75}"/>
              </a:ext>
            </a:extLst>
          </p:cNvPr>
          <p:cNvSpPr/>
          <p:nvPr/>
        </p:nvSpPr>
        <p:spPr>
          <a:xfrm>
            <a:off x="10273555" y="6187611"/>
            <a:ext cx="322730" cy="17375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6DD3BB-AD1D-5E86-B4C0-E2BA0E9D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2" y="1079193"/>
            <a:ext cx="5179360" cy="325580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4BF37A0-4DAC-1A3A-EE9B-A484B3DF4DF5}"/>
              </a:ext>
            </a:extLst>
          </p:cNvPr>
          <p:cNvSpPr/>
          <p:nvPr/>
        </p:nvSpPr>
        <p:spPr>
          <a:xfrm>
            <a:off x="8718178" y="3602350"/>
            <a:ext cx="322730" cy="173756"/>
          </a:xfrm>
          <a:prstGeom prst="ellipse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0AF22B-D797-ED52-DA84-1A513E1D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1" y="1079192"/>
            <a:ext cx="5033846" cy="32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78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259192"/>
              </p:ext>
            </p:extLst>
          </p:nvPr>
        </p:nvGraphicFramePr>
        <p:xfrm>
          <a:off x="1178696" y="4694724"/>
          <a:ext cx="10186479" cy="171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18647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단말기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단계 실험에서 피실험자들이 이용하게 될 오브젝트로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시작과 동시에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복도 중 무작위로 선택된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복도에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 씩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총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대가 실험실 내에 배치된다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단말기를 이용하기 위해서는 키카드를 소지한 피실험자가 상호작용을 통해 키카드를 소모하여 단말기를 활성화시켜야 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활성화에 성공한 단말기를 통해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피실험자들은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구역 소거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및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통로 폐쇄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기능 중 하나를 골라 사용할 수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한번 기능을 사용한 단말기는 과부하 상태가 되어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사용이 불가능하며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2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회까지 기능을 사용한 단말기는 회로가 녹아 더는 사용할 수 없는 상태가 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단말기를 사용하는 피실험자는 적의 습격에 무방비 상태로 노출되기 때문에 사용 중에는 아군의 엄호가 반드시 필요하다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 flipV="1">
            <a:off x="1178696" y="4660467"/>
            <a:ext cx="10186479" cy="34257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958F8B-4342-FB15-A37A-20C7CB78CBF5}"/>
              </a:ext>
            </a:extLst>
          </p:cNvPr>
          <p:cNvSpPr txBox="1"/>
          <p:nvPr/>
        </p:nvSpPr>
        <p:spPr>
          <a:xfrm>
            <a:off x="1362962" y="209608"/>
            <a:ext cx="418619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맵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복도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주요 오브젝트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BBB58-A3CD-D769-EBE0-2A6E491FF979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3 .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1782BD-0790-2338-C3E9-D601A2456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96" y="1267455"/>
            <a:ext cx="5024882" cy="3255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EDA0E1-ECD5-AA05-ABB0-24D0D037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291" y="1267455"/>
            <a:ext cx="5024883" cy="32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60A439-D253-C379-7651-11DCFF0B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36586"/>
              </p:ext>
            </p:extLst>
          </p:nvPr>
        </p:nvGraphicFramePr>
        <p:xfrm>
          <a:off x="999566" y="5578450"/>
          <a:ext cx="5051610" cy="82224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2580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25805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최대 사용 횟수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재사용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쿨타임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5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830D62-D47D-FAF3-9932-70DE861A8C0C}"/>
              </a:ext>
            </a:extLst>
          </p:cNvPr>
          <p:cNvCxnSpPr>
            <a:cxnSpLocks/>
          </p:cNvCxnSpPr>
          <p:nvPr/>
        </p:nvCxnSpPr>
        <p:spPr>
          <a:xfrm>
            <a:off x="999566" y="5544193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958F8B-4342-FB15-A37A-20C7CB78CBF5}"/>
              </a:ext>
            </a:extLst>
          </p:cNvPr>
          <p:cNvSpPr txBox="1"/>
          <p:nvPr/>
        </p:nvSpPr>
        <p:spPr>
          <a:xfrm>
            <a:off x="1362962" y="209608"/>
            <a:ext cx="4186191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맵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복도 </a:t>
            </a:r>
            <a:r>
              <a:rPr lang="en-US" altLang="ko-KR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주요 오브젝트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3BBB58-A3CD-D769-EBE0-2A6E491FF979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3 .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0695A53-EB69-B28E-AB71-B6AC91224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06578"/>
              </p:ext>
            </p:extLst>
          </p:nvPr>
        </p:nvGraphicFramePr>
        <p:xfrm>
          <a:off x="6187141" y="1122093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단말기 배치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B8D2C02-F1F9-117C-1D03-C26B14B3AB6A}"/>
              </a:ext>
            </a:extLst>
          </p:cNvPr>
          <p:cNvCxnSpPr>
            <a:cxnSpLocks/>
          </p:cNvCxnSpPr>
          <p:nvPr/>
        </p:nvCxnSpPr>
        <p:spPr>
          <a:xfrm>
            <a:off x="6187141" y="1087836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5AD4C8-6B43-4CAB-C00E-73AA2B014993}"/>
              </a:ext>
            </a:extLst>
          </p:cNvPr>
          <p:cNvGrpSpPr/>
          <p:nvPr/>
        </p:nvGrpSpPr>
        <p:grpSpPr>
          <a:xfrm>
            <a:off x="6677710" y="2452761"/>
            <a:ext cx="4428437" cy="3741970"/>
            <a:chOff x="813013" y="1193388"/>
            <a:chExt cx="6102823" cy="507689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811AC9C-B65D-708F-4324-5E094800D4DE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E36267-E91F-8614-4F0D-A6F613464A20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203968-CE6E-A83A-45E2-54CFD3DFA259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95F46E-F99E-C397-03C6-B96B71429FC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E7695D-1101-F7FC-7A4F-0D1277EE38B3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2E7E33-0FA8-617A-58E8-8E489D2D06D7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A72913E-8D98-3DDA-9FAF-04AAA048A6C5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6EA20C-4D1A-9877-D61C-C31FB9F51A0C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07132DA-46A4-56E7-56E5-A4FF9FBD161E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106B6D-C4AD-8179-1C46-5B8BEEB12A4D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337647F-B691-84B9-7C18-053F09C212B8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DC4998-ADA0-A29E-B925-3241A52E7945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4860B0-576B-9E01-0C3D-C7FA1ED824D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EA18D4-8B43-A9BF-5C5A-8916C45E68E3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DAC2F2C-697C-B177-D8E3-0BC5496E995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762BBE5-5C14-523D-E894-89D6E6240BFF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769FF8B-3BFB-EA6A-748A-B741E2109F7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DF24AB-0D80-136D-C34D-F95BF83D485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688CC34-A99B-AB53-9087-C959532FF97E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0CA069E-C862-5681-B117-5F7F86320BB7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63FF993-275C-AAC0-921B-4D7D8C3BA9B6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426DE47-39B7-D5D7-B2E0-0DBA2426924E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68BF82C-C2CC-D07B-378D-98F7CE3FC7FF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E3B1D2-853E-A7AF-D9EC-F408DFAC738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E5563F8-52E8-2F4C-E90B-70131137BD63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B72065B-2FFA-38A1-5CEA-86D040C9A9DD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5B662D4-DDA0-1F25-31AA-09855BA1C7C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4D483E9-A210-F969-736F-D43776341407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D442511-1513-8142-E57C-F60FE8E6DADF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184C5FE-6ED1-C8E1-8219-63EE00C1FCCC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1D2BBD7-CB49-0312-6E47-2176C480ADBC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681C04B-D3E0-F579-CC37-71BB2E33B01B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629AEF2-6E76-DC2E-4252-5B67F79F6C51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9F17F02-13AF-2EF3-25C0-267044A053A2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CC49C98-EE29-7AD3-AEAB-890FC054CEF6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67B21AB-DECE-2C13-1DED-726B8F60D38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E2D76F3-61D7-6C8A-A87F-6445AC7D6744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5BE15C-7197-D68B-43CF-108BF349205B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15A462E-8FD7-C98B-2D12-6BAEE4CCE8DE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218F65-D0ED-26DC-F0BE-D053A8779522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D75A4BF-82A0-DE9F-9323-016E89301201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2D8171-7127-CFBE-6B55-51D070BEF66A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E5B6C8D-62B1-0D97-9AED-C842560A7CB1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225CE75-A57C-7465-9B69-F229A7C26B5D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25BAE14-CFEC-ADFC-E700-DBC9278F8E52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9F0B33C-C733-DCD8-2B34-C61C12041A8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4070C15-B94B-9090-8FE3-C42F3CCD14AD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588CAB5-8FFC-C8EA-5C71-C0CAE35CB1F5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EAC987A-1256-22AF-7E62-70C923F7B686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EFA08A6-4FC4-E401-E827-C341F9288894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9ABA68B-8412-8C61-76D6-0AB40FEFCABB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4963B47-12BF-5672-F308-DB403A59678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35D4C39-F5F7-58FC-2DD4-C1D0CC2FBA10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0D6C3DB-D99E-36A8-ABCF-4499924BEFC6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E881BB4-4C6D-F749-B70E-B4F42D084807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D6BCFFD-B53D-E1E1-5E50-8B48B614B9A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C6E9451-B33B-F71E-1420-7A29317F6BAD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6D5FAC8-A1EB-8B9F-4124-E5AFAA6C26D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70FFC33-7361-2198-15AC-D94AFA91303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4B4D05B-AB81-BE9E-19AD-EC71DA82B162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03371F73-32E0-9EF0-7C30-F0B84EF06264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E63C7AE-1713-C5EA-3184-010D40C0914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AFB30C1-3F8C-9D64-6127-DA8FA7237436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3FB26F0-7CD6-A69A-1422-9754FBD5E85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FC77EF4-D0DD-BD6E-B3F1-2BDFCECCC290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170E267C-5552-9EC1-D2D1-ED36C4848AE5}"/>
              </a:ext>
            </a:extLst>
          </p:cNvPr>
          <p:cNvGrpSpPr/>
          <p:nvPr/>
        </p:nvGrpSpPr>
        <p:grpSpPr>
          <a:xfrm>
            <a:off x="6670863" y="1808277"/>
            <a:ext cx="4428437" cy="438302"/>
            <a:chOff x="7026382" y="1796667"/>
            <a:chExt cx="4428437" cy="438302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384196C-3316-E89A-51A5-C42053F8676A}"/>
                </a:ext>
              </a:extLst>
            </p:cNvPr>
            <p:cNvSpPr/>
            <p:nvPr/>
          </p:nvSpPr>
          <p:spPr>
            <a:xfrm>
              <a:off x="7026382" y="1796667"/>
              <a:ext cx="4428437" cy="43830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         : 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배치 가능                    </a:t>
              </a:r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: 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배치 불가                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8F83BE7-97A8-2FF4-19F0-1BF2C932252C}"/>
                </a:ext>
              </a:extLst>
            </p:cNvPr>
            <p:cNvSpPr/>
            <p:nvPr/>
          </p:nvSpPr>
          <p:spPr>
            <a:xfrm>
              <a:off x="7245526" y="1872985"/>
              <a:ext cx="343885" cy="27149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AC1019A-920B-D17A-E3DD-90923D3CA7C1}"/>
                </a:ext>
              </a:extLst>
            </p:cNvPr>
            <p:cNvSpPr/>
            <p:nvPr/>
          </p:nvSpPr>
          <p:spPr>
            <a:xfrm>
              <a:off x="9397831" y="1872985"/>
              <a:ext cx="343885" cy="27149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25" name="표 224">
            <a:extLst>
              <a:ext uri="{FF2B5EF4-FFF2-40B4-BE49-F238E27FC236}">
                <a16:creationId xmlns:a16="http://schemas.microsoft.com/office/drawing/2014/main" id="{56FDD957-88D5-9A80-FB55-D59B42D43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247212"/>
              </p:ext>
            </p:extLst>
          </p:nvPr>
        </p:nvGraphicFramePr>
        <p:xfrm>
          <a:off x="999566" y="3436354"/>
          <a:ext cx="5051610" cy="195684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2580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25805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기능 목록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소거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108000" marB="36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복도 폐쇄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marT="108000" marB="36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4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구역을 지정한 후 발동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구역에 설치된 레이저 절단기가 작동하여 구역 내의 모든 피실험자를 제거한다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복도를 최대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개까지 지정한 후 발동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복도의 양 끝을 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분간 봉쇄하여 해당 복도를 통한 이동을 봉쇄한다</a:t>
                      </a:r>
                      <a:r>
                        <a:rPr lang="en-US" altLang="ko-KR" sz="15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33718"/>
                  </a:ext>
                </a:extLst>
              </a:tr>
            </a:tbl>
          </a:graphicData>
        </a:graphic>
      </p:graphicFrame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BA321C61-B9F5-F0CE-8738-E48389CA08E1}"/>
              </a:ext>
            </a:extLst>
          </p:cNvPr>
          <p:cNvCxnSpPr>
            <a:cxnSpLocks/>
          </p:cNvCxnSpPr>
          <p:nvPr/>
        </p:nvCxnSpPr>
        <p:spPr>
          <a:xfrm>
            <a:off x="999566" y="3402097"/>
            <a:ext cx="505160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그림 226">
            <a:extLst>
              <a:ext uri="{FF2B5EF4-FFF2-40B4-BE49-F238E27FC236}">
                <a16:creationId xmlns:a16="http://schemas.microsoft.com/office/drawing/2014/main" id="{D1FA0447-2859-968A-710D-7ECF2400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4" y="1087836"/>
            <a:ext cx="2511900" cy="2161572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07D0A540-25C2-54C0-882B-52DD2E6B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740" y="1087836"/>
            <a:ext cx="2511900" cy="21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03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668999" cy="553535"/>
            <a:chOff x="727754" y="116095"/>
            <a:chExt cx="4840582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4182030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복도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오브젝트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363439"/>
              </p:ext>
            </p:extLst>
          </p:nvPr>
        </p:nvGraphicFramePr>
        <p:xfrm>
          <a:off x="1017110" y="4490565"/>
          <a:ext cx="5024882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024882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키카드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단말기 활성을 위해 필요한 소모품인 키카드는 실험 시작과 동시에 무작위로 지정된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통로에 각각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개씩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스폰된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키카드의 위치는 피실험자가 해당 키카드를 획득하기 전까지 모든 피실험자들에게 공유된다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키카드는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인당 최대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개까지 습득이 가능하며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 중 사망할 경우 아이템의 형태로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드랍되어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타 피실험자가 강탈할 수 있기 때문에 습득 시 빠른 사용이 요구되어진다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1017110" y="4456308"/>
            <a:ext cx="5024882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E535B6-C190-E972-2434-DB11D7D8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11" y="1043333"/>
            <a:ext cx="5024882" cy="3255803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60634E2-85F1-5518-16FC-F3FF1A08E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90190"/>
              </p:ext>
            </p:extLst>
          </p:nvPr>
        </p:nvGraphicFramePr>
        <p:xfrm>
          <a:off x="6187141" y="1122093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키카드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FDD6BF-CA1D-31B4-613B-9EE85410E8FD}"/>
              </a:ext>
            </a:extLst>
          </p:cNvPr>
          <p:cNvCxnSpPr>
            <a:cxnSpLocks/>
          </p:cNvCxnSpPr>
          <p:nvPr/>
        </p:nvCxnSpPr>
        <p:spPr>
          <a:xfrm>
            <a:off x="6187141" y="1087836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236525-F8B1-CE94-782A-1ABB27CC5DE6}"/>
              </a:ext>
            </a:extLst>
          </p:cNvPr>
          <p:cNvGrpSpPr/>
          <p:nvPr/>
        </p:nvGrpSpPr>
        <p:grpSpPr>
          <a:xfrm>
            <a:off x="6677710" y="2452761"/>
            <a:ext cx="4428437" cy="3741970"/>
            <a:chOff x="813013" y="1193388"/>
            <a:chExt cx="6102823" cy="507689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10608F5-3A94-7D47-9015-5F5DA6D9DC97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24CEE4-6A59-08F0-00B9-6E92D2D7BB9E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3246DD-41FB-B1F4-C987-77C6A773C7BF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E19D19-CC9E-F82B-814A-7178B9937670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B49A47-EAF9-8704-814D-2E4BE7827D48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743DCB-2BF3-AC2E-59C3-4CED715A4E58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13AC24-608F-331F-B8E3-225B2230EC9D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FAC2038-E83C-4A39-14D5-DFF8D9506E0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C1AAB3-1979-0D40-707C-7C6FA1463542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8683563-79FE-EDCF-5F29-9B8E424859FB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43903F6-D18C-3E5F-F6C8-8027878695E3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774F7E-FA07-0995-3243-D10B97A4C574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963FE7B-2FAE-C00B-B492-2CD2291CEF73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770A5A1-E5EB-8C65-E7A0-1E12A2462F49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535B102-749E-0829-4AFB-16CFBCD3DC9F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DAEDA2-FD48-030C-C639-AAF353FD26C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DB9AE1-98D4-D571-CE67-F7C60ED77BA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15FD5C9-6B0F-EB8A-7B91-94709BFDEC65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68CED41-540C-144D-D896-63DE8219FF1A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3EAB8DD-9B00-038C-3318-73164A6795F2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28A05D7-7948-325C-8A4B-2C5A949A907D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5EC653E-1FEB-8820-9F28-F59BEF3E697A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C8042B4-8B11-87A2-9E2C-A38E68583664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A24E906-CFB3-8DCF-7182-2013DA41606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E18FA32-6114-17D1-037C-50D526D26B4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2C933BE-7E36-9DFE-9582-CF3748D83AF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4A2EBC5-9347-360B-E1FD-2FE03894E9AF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1B48DD9-8D06-ED3E-1764-FB072F134950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5F822AC-7396-7DA8-14DB-9B526BD6B2F3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FBBDB2D-DA52-29F4-3920-A0571C30B9DE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3953CF3-E2B8-7328-6AA2-A19E44F7E213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47CC4F8-3090-ED3B-56BC-B9D52F0861B6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A26B4DC-872A-FE55-0332-BF3DA915F78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4F843A7-AF83-3705-8A10-CC6BEE2A423A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7DECC1-2428-DB04-700C-6506A32E1736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3E9B2C3-CC25-E90D-02D8-12030BBE7CA3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6C2B346-00FC-F4F2-4944-94DFB39EB0E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815ABD7-8223-2981-F8CF-8ECB419B25D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413FF1-867C-B238-3A31-883C807C7E71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4461183-5EE7-FB9E-B670-A54828E6BCE1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B58CEB4-1C91-CF97-A2AB-400EB18D901A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E7FC0DE-DFF7-FD9C-78D3-233BC3BE818C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314A7C7-DC85-583A-8729-6DA94BF71DE5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86891A9-CE5A-FCD5-9D84-3CC5DA942F01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79D339C-C3D9-605F-B840-228A6F273FED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99F8339-90E7-2304-F76C-F5EC86FA35E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E757A79-C98B-2EB3-E2AC-25FCD781F702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7FE841E-7432-E520-9CFF-786D6C081C4B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97A5B04-3E54-4A1E-23C0-6F92B8DB5CC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4A31EC5-2EE0-F59A-BCEF-77CF0DBFA41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4BA39E0-0132-611E-5E2C-DE5972D589B8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F1E06E7-CEE0-BE55-9119-42D53979ACC9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F5EA799-EC11-40B0-9B93-84A5F4C5FBA7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9F5CE63-5064-C515-B42D-B0CB1CEB75CC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B393771-1110-BD03-F4D1-6E1476E99C88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B303135-C2D7-FBA5-1D7E-8F3FAC82485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089FE1A-C4F2-A807-8929-F73D228275D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E5B99C0-D45A-D384-28A8-E02818979CA4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A4A165D-0D7B-6B86-DD0E-47A29433A8AE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C04FFAE-B754-DFAB-75F7-EA857CDFF379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A798637-F482-AE16-89F5-F27178F7E32C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A686204-8EF7-B607-9D05-8228EF4DECF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0A6A7F3-EC31-CFA7-B7F1-A4297C8B6319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888EFFA-1DE7-E217-4700-2A74B9B7239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5E6C65D-3D88-8C91-895F-593FDE59CE45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2B57C4B-4815-6CC6-6A4C-14CC71D1709C}"/>
              </a:ext>
            </a:extLst>
          </p:cNvPr>
          <p:cNvGrpSpPr/>
          <p:nvPr/>
        </p:nvGrpSpPr>
        <p:grpSpPr>
          <a:xfrm>
            <a:off x="6670863" y="1808277"/>
            <a:ext cx="4428437" cy="438302"/>
            <a:chOff x="7026382" y="1796667"/>
            <a:chExt cx="4428437" cy="43830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F9B9033-1BB3-C591-3EB0-6CC9A03CB9B3}"/>
                </a:ext>
              </a:extLst>
            </p:cNvPr>
            <p:cNvSpPr/>
            <p:nvPr/>
          </p:nvSpPr>
          <p:spPr>
            <a:xfrm>
              <a:off x="7026382" y="1796667"/>
              <a:ext cx="4428437" cy="43830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         : </a:t>
              </a:r>
              <a:r>
                <a:rPr lang="ko-KR" altLang="en-US" sz="1900" b="1" dirty="0" err="1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스폰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가능                    </a:t>
              </a:r>
              <a:r>
                <a:rPr lang="en-US" altLang="ko-KR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: </a:t>
              </a:r>
              <a:r>
                <a:rPr lang="ko-KR" altLang="en-US" sz="1900" b="1" dirty="0" err="1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스폰</a:t>
              </a:r>
              <a:r>
                <a:rPr lang="ko-KR" altLang="en-US" sz="1900" b="1" dirty="0">
                  <a:solidFill>
                    <a:schemeClr val="tx1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</a:rPr>
                <a:t> 불가                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D2B0FD0-AE85-23E4-C236-1CAC1F4872F8}"/>
                </a:ext>
              </a:extLst>
            </p:cNvPr>
            <p:cNvSpPr/>
            <p:nvPr/>
          </p:nvSpPr>
          <p:spPr>
            <a:xfrm>
              <a:off x="7245526" y="1872985"/>
              <a:ext cx="343885" cy="27149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B58A6AC-C93C-A90C-C4E4-6746C168123D}"/>
                </a:ext>
              </a:extLst>
            </p:cNvPr>
            <p:cNvSpPr/>
            <p:nvPr/>
          </p:nvSpPr>
          <p:spPr>
            <a:xfrm>
              <a:off x="9397831" y="1872985"/>
              <a:ext cx="343885" cy="27149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1921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맵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환풍구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983882"/>
              </p:ext>
            </p:extLst>
          </p:nvPr>
        </p:nvGraphicFramePr>
        <p:xfrm>
          <a:off x="1133870" y="4521942"/>
          <a:ext cx="5033847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03384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환풍구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한 구역에서 다른 구역으로 빠르게 이동할 때 사용할 수 있는 환풍구는 실험장 내에 총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개가 존재하며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일정 시간 후 환풍구가 존재하는 다른 구역으로 즉시 이동이 가능하다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먼 거리를 안전하고 빠르게 이동한다는 장점이 있지만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 직전 및 직후에 피실험자가 일정 시간 동안 무방비 상태가 된다는 점과 도착한 환풍구 너머에 무엇이 있을지 사전에 확인이 불가능하다는 단점이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1133871" y="4487685"/>
            <a:ext cx="503384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92241D-7C05-9CE4-04E4-535056EE3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76259"/>
              </p:ext>
            </p:extLst>
          </p:nvPr>
        </p:nvGraphicFramePr>
        <p:xfrm>
          <a:off x="6286503" y="4521942"/>
          <a:ext cx="5179360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72645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726454">
                  <a:extLst>
                    <a:ext uri="{9D8B030D-6E8A-4147-A177-3AD203B41FA5}">
                      <a16:colId xmlns:a16="http://schemas.microsoft.com/office/drawing/2014/main" val="4244584662"/>
                    </a:ext>
                  </a:extLst>
                </a:gridCol>
                <a:gridCol w="1726453">
                  <a:extLst>
                    <a:ext uri="{9D8B030D-6E8A-4147-A177-3AD203B41FA5}">
                      <a16:colId xmlns:a16="http://schemas.microsoft.com/office/drawing/2014/main" val="28402708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가로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세로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높이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71894F-98F1-EFD7-77B0-A617C44FBF1B}"/>
              </a:ext>
            </a:extLst>
          </p:cNvPr>
          <p:cNvCxnSpPr>
            <a:cxnSpLocks/>
          </p:cNvCxnSpPr>
          <p:nvPr/>
        </p:nvCxnSpPr>
        <p:spPr>
          <a:xfrm>
            <a:off x="6286503" y="4487685"/>
            <a:ext cx="517935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E60A439-D253-C379-7651-11DCFF0B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19583"/>
              </p:ext>
            </p:extLst>
          </p:nvPr>
        </p:nvGraphicFramePr>
        <p:xfrm>
          <a:off x="6286503" y="5576853"/>
          <a:ext cx="5179360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58968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89680">
                  <a:extLst>
                    <a:ext uri="{9D8B030D-6E8A-4147-A177-3AD203B41FA5}">
                      <a16:colId xmlns:a16="http://schemas.microsoft.com/office/drawing/2014/main" val="1753713362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이동 전 대기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이동 후 대기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830D62-D47D-FAF3-9932-70DE861A8C0C}"/>
              </a:ext>
            </a:extLst>
          </p:cNvPr>
          <p:cNvCxnSpPr>
            <a:cxnSpLocks/>
          </p:cNvCxnSpPr>
          <p:nvPr/>
        </p:nvCxnSpPr>
        <p:spPr>
          <a:xfrm>
            <a:off x="6286503" y="5542596"/>
            <a:ext cx="517935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57E2F53-C15A-1411-5BA9-1C477695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0" y="1079193"/>
            <a:ext cx="5033846" cy="32558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8043-4C5F-BE39-BB26-46FE1A51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504" y="1079192"/>
            <a:ext cx="5211358" cy="32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83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759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장착형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슬레지해머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시험기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0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에너지 방출 특성을 연구한 끝에 개발에 성공한 충격파 방출 기능을 가진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시험기이다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내부에 장착된 농축된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통해 통상의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슬레지해머보다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훨씬 더 강력한 위력을 발휘하나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지속적으로 노출될 경우 사용자에게 가해지는 악영향은 전혀 고려되어지지 않았다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B9B5C07-C5E0-1196-2983-247248278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0361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근접무기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4A69A85-6F61-580C-55B5-12D2CF1CE8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9CC710B7-E03B-5813-26C9-1FD75B09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716980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전방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58F4E45-3AE4-627D-A87F-BC4052FE0CF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BD0EC4A8-E767-D6E6-8E9F-CA86B4D04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81643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7A011EE-48EA-3C94-07A6-EE3CDAB74454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7B238B30-2A03-FD7A-B48F-E88B26A72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58672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공격속도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초에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FE2DB0-1627-0255-8D64-6F99514B6940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C8BC3-99DE-4877-7B4D-F8F378C9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65709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기본 지급 무장이기 때문에 </a:t>
                      </a:r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스폰되지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않음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9B323DC-A688-988B-D0C1-63D285CCDECE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Killing Floor 2 Pulverizer (Clean) - 3D model by RRRIOM (@RRRIOM) [576c3ec]">
            <a:extLst>
              <a:ext uri="{FF2B5EF4-FFF2-40B4-BE49-F238E27FC236}">
                <a16:creationId xmlns:a16="http://schemas.microsoft.com/office/drawing/2014/main" id="{FAA3167B-506E-270B-C6F3-39012DBAB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43333"/>
            <a:ext cx="5409576" cy="32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5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배경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1981"/>
              </p:ext>
            </p:extLst>
          </p:nvPr>
        </p:nvGraphicFramePr>
        <p:xfrm>
          <a:off x="2410614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수십년간 이어진 전쟁과 각종 재난으로 인해 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황폐화된 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공간적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2410614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306024E-1582-095D-54A8-BD370078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4" y="1106086"/>
            <a:ext cx="3674086" cy="3435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374DB-5EDC-E288-F073-62C72834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7" y="1106086"/>
            <a:ext cx="3674086" cy="343592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88EA1B-E693-02B3-C7B7-E1D10C27C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45674"/>
              </p:ext>
            </p:extLst>
          </p:nvPr>
        </p:nvGraphicFramePr>
        <p:xfrm>
          <a:off x="6235577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복종 및 침묵이 최고의 미덕으로서 여겨지는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년의 미래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시간적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9A581A-742A-68C6-5B3B-2FD34C9624E4}"/>
              </a:ext>
            </a:extLst>
          </p:cNvPr>
          <p:cNvCxnSpPr>
            <a:cxnSpLocks/>
          </p:cNvCxnSpPr>
          <p:nvPr/>
        </p:nvCxnSpPr>
        <p:spPr>
          <a:xfrm>
            <a:off x="6235577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18B3-E180-EA3D-0F20-6C082886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163297-F714-E3A2-F100-0F430319E9E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9C636B-8826-02E6-411F-46C03EDDB82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BE3145-00D9-1DA2-C7E1-C6675FBC25F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88C57D-B079-1B86-330D-C0C3A19E518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E45C9C-9A27-C17F-CAB9-E5C6E6FBA44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E426F8-439A-89CF-7330-D02BFEE4389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F34D8C-1930-12B4-D958-407018ADB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14250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E5BF1D-6A33-F7ED-0874-2ED0BEBCE3D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CF4263-CFD7-4D19-A0DF-949E5525BAEF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E8D05DE-105E-4A3C-6150-C63A20D52EA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E4BCAE-FAA4-CAA0-803F-3675C97F22B7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00BEA20-88F7-D470-9FDC-E0AA6772C5DF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83A30E4-CA6A-B7DF-2902-E3A4DEED308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07B8311-5EB6-32C6-1A21-41CB428B94EF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71FB213-D08D-5F06-0188-8D894AAFE05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2788362-C055-1BBD-010B-433F598EF075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9383466-B686-59B0-8687-421B3B68ADF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BFA05EB-D887-5C9D-B45E-633BB4685DC7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AB0CB29-ABD8-02D8-D632-A9339277FDB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83BF3E4-1FE0-0BFD-6488-D2502DA22B6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03B47C7-91F6-80D2-400E-5BE84427292B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A61E9-C838-BF71-D279-F0316422C8C9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65DABE4-6D70-CD14-4012-99306CE5C95D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DABDCC-37B7-7F0D-9B20-F60613EC7315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08AD246-A283-53FA-BFB1-BE022DC8B42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032BB8A-6499-9724-5F59-05B75CAA0DD9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B829B59-66D2-1F09-A40E-05A91451381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D54008-07E9-74E2-911A-CD432DCE7AD7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C2DF488-8F22-5963-F6DA-97FB7171F442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E3EEFF9-6FA2-A495-0C26-1D04D792124A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247E4-762B-2857-7B37-7E2059060345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6F37719-C071-EAF4-479C-91572336200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E1FF22D-E832-F8AF-5B78-1072CC69276F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EC2746A-9FD8-3BBE-8806-D41B57BA5F3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75A9054-2500-279D-08D1-ABE11E4CEDB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69DCCF-006D-A330-70C6-1FED0FBF73AF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019BA88-237B-600B-85B1-CD1864DFC506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84BC17F-EE2C-C108-1DB2-5B29B65E7B72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847BAA8-650F-CEBE-EB8E-A87A6238F97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CF41AC-9A04-BFB6-A732-B5A6D9B57667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6DA7640-EFF4-34BE-4731-D321234044E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062F790-8F9F-9BC8-617A-0473B57D3D52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FA470EF-56AC-42AD-6F92-81CDB456BEBC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5A24ABE-AA83-8575-2974-1B50C0ED7C79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745BB4B-585E-A065-21EB-F754D5A02CD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D8DD158-9C1D-E07C-AE40-57D6B1BAA876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F3A3C5A-8C05-AE78-6D84-5C01AD95660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5DD6443-CDD2-AD87-0B0D-7483D9C4D22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5765F66-72EE-5D52-6C2B-951F08E63930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EE9804-AA5A-807E-E0CF-C34C567C05C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00173F-4170-C608-E5B8-1552CBC1B851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350A90A-E260-40D8-A854-95932940A924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DDB422-BBEF-311C-3365-112BC5AC02AE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D94936-6D1D-9F6D-9DFA-733A680A10B5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C952C1-5040-5890-6B93-17F35CB42B46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160613-E8A0-972D-5167-3CF50DB27CA1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93434A-F74E-33C2-F2A4-1BBEF35E71F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08BEE1-7E24-21BF-3F61-3F6B8FFB3E2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138096-2134-158B-4F94-0A4CB263EE7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212475-C98E-3381-28CC-73D81F95130C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5DBD661-9F43-5291-44D1-C007461D0763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6C080CA-F0CB-074F-03CF-14B57456D1B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2372677-E1F9-229A-CEFA-CBE4B8E6E871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D76729F-ED1A-9932-9B72-61912B14AA1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C6B2C25-5840-F811-9C4A-6A26A3157C4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1C95650-C157-44EF-DADB-C43844013D0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C5F1EE-C9AA-A973-1362-DBDCDDEC760F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865A41-F51D-DFB6-997A-D0606CBD066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AA3A22A-D191-A4D8-0D69-C1DB63731DF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54E1D68-E915-8DE5-82C4-AC5D8FCE6506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F4FAAF-DC61-F199-6523-73E45EEF18CA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5F53A5-BCAA-52B4-3657-71673776DBE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31B921B-E872-E153-97F3-70347D4F77D8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4A45D62-4C0D-AF90-1078-6428443A89AA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900E77-22B6-F683-6D22-8D7652AEF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87907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근접무기를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공격이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공격이 실행되면 자동으로 근접무기를 휘두르는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전환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공격이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모션이 출력되는 동안 플레이어 전방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타 플레이어가 들어올 경우 해당 근접무기가 가진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338917-9DE5-7899-6389-77E44F2B11F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3FEB34-4F09-4613-D094-2EEC485FBE93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F4845-A21D-A309-1B88-6A8F64CBA5F5}"/>
              </a:ext>
            </a:extLst>
          </p:cNvPr>
          <p:cNvSpPr/>
          <p:nvPr/>
        </p:nvSpPr>
        <p:spPr>
          <a:xfrm>
            <a:off x="7164841" y="1872985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8A834A-8CD6-289D-0FD1-C10EFE26A853}"/>
              </a:ext>
            </a:extLst>
          </p:cNvPr>
          <p:cNvSpPr/>
          <p:nvPr/>
        </p:nvSpPr>
        <p:spPr>
          <a:xfrm>
            <a:off x="9317146" y="1872985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4E1D5B-A8EC-5FB5-925F-8208A9172DC6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해머 공격 모션 예시</a:t>
            </a:r>
          </a:p>
        </p:txBody>
      </p:sp>
      <p:pic>
        <p:nvPicPr>
          <p:cNvPr id="5122" name="Picture 2" descr="How to Swing a Sledge Hammer on Make a GIF">
            <a:extLst>
              <a:ext uri="{FF2B5EF4-FFF2-40B4-BE49-F238E27FC236}">
                <a16:creationId xmlns:a16="http://schemas.microsoft.com/office/drawing/2014/main" id="{06DB7569-13DB-D29D-5FBE-1E305FDD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3" y="2368296"/>
            <a:ext cx="4836488" cy="26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71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68D-9B7B-04C1-F90F-F58CA148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5595B3-0978-0BE5-244D-A4DC9948C3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0708FE6-C8CA-98D7-DB47-F872209DB9A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F79EEF-C649-07C4-7BFC-4C9A998CC1FA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9A52E-AF30-90FF-3370-4402CA3D61A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26650C8-DACE-4DA8-D691-01FB1872AE56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A5160D-C95D-956A-B220-4392511869EC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EF8983-05C5-6F02-2D71-631A888F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7406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태양열 충전형 에너지 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HELIOS-1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최신 프로젝트인 태양열 충전형 총기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HELIOS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산물인 반자동 권총이다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총에 충전된 에너지를 탄환으로 쓰기 때문에 작은 사이즈에도 불구하고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보유하고 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대형 태양열 충전기를 실험장 내부로 들일 수 없었기 때문에 장전이 불가능하다는 단점이 존재한다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720C3CA-9ABD-0CC0-3F3F-BB79E50566E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68AA60FB-95D0-3A3B-78DC-D3AC2E7C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34467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F8B48AB-ABDE-C61A-04A6-B18D4F0A9EE9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CE49031D-F50F-29EB-05F1-A12CE1EDA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33859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C770147-A543-CBF8-3430-E9B2994CC4FC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9A8A3630-DD3F-8380-660A-BEB7C3C61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8127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0C4BA64-3A71-FAFA-F287-E3866C529130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E446E2B9-96FE-4687-361E-A15D4D823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5869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044ABC-C14A-CDA1-82AA-8BFE06357D3C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D11D7FE4-BF35-7FE7-4683-B77532751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16034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A9F043-8B5D-A760-7FFE-D14BB12C4129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DC37835-979F-F6EE-EDA3-12A53C8E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5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9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1749-3610-FA59-8071-9441885A6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149AE6-9844-2C06-4378-AF287B37BD8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7A8E58-B022-3B7B-AF73-AE1D2F760F8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34A7AE-DF01-5228-3262-40EA1CDDFA1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B5D231-4670-CD45-A43A-367CC9681A99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E09AB9-6F65-63BB-5E09-2741154F444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0B46BE-B8BC-559C-344A-905DCCBCBB4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6AEE90-EF99-2C69-0080-1D17430CA7E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78D05E-2F93-068F-F421-F974FD5EDB96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6FC841-4F7B-3E29-6AE7-98ED3268AB39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1282342-FC5A-677C-0959-D10F00513C7E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E10636-3B56-A0D0-4329-C549D620A5F6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DA9AA22-6168-B8FB-AEBD-6C46E50807E9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D8F6B17-25C0-FF9B-7A5F-FE85B136B987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9DF249F-D9F0-963D-F22E-FC57294B57E9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A978FF0-5BE9-0400-AA11-0E7FFF68F88C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3F5C9E-D26F-D06D-408E-8CCB6EE38874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0088F2-F2F8-86E5-B841-874B611E5920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89834C-9626-F687-476F-A8F239A7041B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8CF8CB6-0D7F-8FE5-E233-9758CA85EC90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07BBD51-BC82-262F-5A67-AD8DB786E95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67A1545-2EFA-62D8-BDFB-BC31DA4CB1C1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1F047A2-02EC-0114-F105-C4321EBB33F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529A3CD-27DB-973D-65A7-FC2BC8E4679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99746D1-1346-640B-CBFF-47801E4ED921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F4943D6-9562-D6F8-8281-E7FAB75F4BD7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1336997-3EC1-45AC-C297-583EA6EF5A0F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D91AE5-57D8-9C37-EA04-A5AE1AED14D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A17EBCA-28CE-2C8A-0134-D9C2996E67A6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3623D62-8C8A-E63C-7B7F-3FBC2C9BFB5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843C0C8-16BA-23AF-5C86-3039EDC99319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DDD36DD-A079-09C9-CE34-C99C59084A34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3180BD6-6426-BCBF-87D5-22696967304E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D205C11-5967-E3C1-3A5B-91C7997E810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25230E-0888-C03D-D245-11569F140DA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45AFCE7-2FE1-4362-4437-3BBC1B228B0A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A39B66A-C9A9-3E2F-76CC-E757C40A40B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739FE59-91FD-9A81-047C-E5D09B20CE6D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501DE68-5042-E2E4-E4E0-CFEC79E24B5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218670F-7848-78DE-9DF3-6987538DB9C0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B913D81-29B0-3AD9-FDE1-447B9C258F86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73CD2B1-1D45-A18D-4B0B-C9F13B4A692E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1E59807-9BFF-6387-1291-4F9F0EA66AE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A4BC0A3-860E-532D-18F9-3263E1D1577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0F900B9-E0D1-46D6-561C-E746AB775C0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719794D-2FA4-F86D-3296-B1588BABD149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79B18B1-8C66-6897-E15B-1F0AE8891463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16162D0-D93F-304D-5255-60E1EF80349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58E1F9F-53C0-45ED-867E-30E881B20AA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D97A6A1-79FE-AC69-9808-805F585BE09F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AAF3DDF-5B65-8495-8C6A-2F4E70406A4F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E9B98A-4618-D8FF-957B-1F967086D99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75BD9E-6265-0EB3-3479-825760802EFB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DF4328-F161-C305-3302-C2412296F6BD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65087D1-BB42-7E73-CA92-6D787818FDF8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9E38F0D-D28D-C270-A6D9-7EF864688D4A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2D540F-29A6-6D2A-B89D-28246BE3D92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5A5552-9647-4BF5-B134-F9E11AB026B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CC3AF7F-7B24-3614-B33C-E4A911606E4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1D3700-8BE6-19C3-CEC9-0434E70F09A6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E927E8F-0629-8ABC-1890-FDDD9F81E1F2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CDD2DB4-832F-3E90-C831-8C6F2FC967CF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DCC1D0B-64CA-205B-9599-6F9EFFFED76C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AD32E5B-D0F8-9FD9-EB71-D71CA639CD9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B6DDE48-FEB6-9680-B70B-8D1ECED8D89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1187625-4CA5-07C6-218D-76DAAF134691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4F68CF-9E00-03A7-B3E5-153F899804D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B13638B-6E7F-02CC-C280-134F911F5425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55A09E-7BB6-D737-CE3D-DC153AADAEA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1AA6D72-DE60-4AE2-6A7B-34BD1C83003C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8552C-47EB-6E71-5AC9-C7E351771DA7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D88183-6211-21DD-5E87-1486EBB557C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532171-D0BE-6B7C-9A17-740B387100A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7244251-FE29-CB73-9208-B41DEF244ED7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685D89-B742-84FA-DC88-FCE5FDD7356D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EE8BB3-9681-2A30-AF66-63C454A825BE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EF2C00-52E6-D3EB-B34F-EE26B7944CF9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E39CC1-E975-5A72-BC7D-7C772A6359DF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FF6930-C4C4-E1C8-E997-4F9CFF08CC98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ED9D6F-7422-8FE2-ACE9-2358F38E9417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7ECFF98-88AD-7DDE-50BC-321653088B12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DBCAF1-FC9D-3FB0-BB23-C6F153EC635D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A27979-7E98-D7ED-A6AA-CD2A37308929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1290BE9-D93A-9B6C-B1C7-3B8CE0C79B18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8A5ABD-D4EC-5A98-C33D-4AE72E2D1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46658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권총은 특유의 구조 상 장전이 불가능하기 때문에 다른 무기로 교체하기 전까지 사용 불가 상태가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F9FEF5-54AB-AC1D-B6A4-0B3408D39C2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B01800-9B0D-B9D8-0A5E-B2F42AD2707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423A5B-6279-85EE-325F-3E0FC07A1C0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88847D-6CC0-051C-AC2C-DEF03AC90C6D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2DA5BE-21DB-D67D-F32A-541FC926AEF5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권총 사격 모션 예시</a:t>
            </a:r>
          </a:p>
        </p:txBody>
      </p:sp>
      <p:pic>
        <p:nvPicPr>
          <p:cNvPr id="1026" name="Picture 2" descr="Godot 4 FPS Pro by Chafmere">
            <a:extLst>
              <a:ext uri="{FF2B5EF4-FFF2-40B4-BE49-F238E27FC236}">
                <a16:creationId xmlns:a16="http://schemas.microsoft.com/office/drawing/2014/main" id="{9C54BFFE-B561-5FB3-84C4-F6AA7574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9" y="2362283"/>
            <a:ext cx="4839982" cy="26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56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7F66-53AA-E664-43A3-46AFAB59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AF32FF-4276-AF29-7F8D-C0CC96D2AE5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52D675D-FFB1-903C-903F-3A90B26A780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F0C38C-A668-DFF4-04DA-7D6C6A3059A8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240FC1-4AA4-BA35-E26A-B0731A7F6BC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AB8C10-0D1E-87F8-F445-B7F33F3597C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1E05B-FBBE-89F3-CF7E-C195D96F726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D07D6D-4608-7D0D-8BFC-1ED639E3A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03069"/>
              </p:ext>
            </p:extLst>
          </p:nvPr>
        </p:nvGraphicFramePr>
        <p:xfrm>
          <a:off x="925554" y="4500099"/>
          <a:ext cx="5409576" cy="21086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중형 폭동 진압용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대구경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H.A.R.M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사가 협력하여 만들어낸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기존의 소화기로 제압 및 사살이 불가능한 적대적 개체를 사살하기 위해 개발된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군용 로봇의 외골격을 일격에 파괴할 정도의 강력한 화력과 장기간 운반을 위한 경량화엔 성공하였으나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 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발생하는 막대한 반동으로 인해 사용자에게 가해지는 부하는 고려되어지지 않았다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B857EE-050C-EAD3-6D09-1D2C44631D1A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66F71C5-BB89-3923-ECF3-3FD4A08C4357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5D7BE8C-7E52-4826-A368-20B0E2491AFA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8328D327-A651-17D2-8B91-E44F8873A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38728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7087A6F-47C9-CFCB-8F9A-1F155AAD20FD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5472A1-5A38-E2D0-51AC-A0E743344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55922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D76E2B6-9EFB-D4A9-BA6D-2F9404946CD1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8E9CFBE0-2316-330B-ADD3-FE3FE52D3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80365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8811D15-DD72-69B2-D09E-C2A2BD3B85F4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5DF8D0A6-1171-66F9-F2E6-D9545112F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32041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E4B9C23-8A8B-F4E3-C636-22FF3B8E09D9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0660DF2-360D-5995-2D00-7BB021DE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3" y="1043332"/>
            <a:ext cx="5409575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3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CA53-A2B9-8E71-4B1E-C84A8E0C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07B69D-6ADA-7BC0-32C9-7A0FA2DC54BB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0CFE5C-6C80-3632-19B4-A6ED0517BCA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C48F7F-0CC9-9711-E906-761AD166BC3F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6FB8D2-131A-DE71-3605-46BA888D054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74EE0B-DE9B-C7C9-CFEC-FC4A57E0A59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B85EB1-402E-2223-277B-CAFCD2D80A3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A70F64-537F-51B4-7594-9C462D115FC0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E4E5B-9B35-93FE-A1F0-822C73333662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17BCD2-95FF-3A3F-F8E8-B2DC1E4558C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5E50BFF-8CF4-063A-930C-94C114045DE0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11A337B-5F5B-84DC-CE4B-AB7EDAE22763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B087A90-C7C1-1292-02A9-4D75BBE93392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44CC3DC-419C-6882-642B-F7FC6455DB97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11168B6-49E1-DEEA-5F08-FD0949CF2A31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155AE9-0958-EF97-137B-4036F650861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B0355E4-6E46-63E9-44C3-4CFF433D49C6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3B5DFF0-8A64-6129-74E3-00D3C48E850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401C01-9729-505B-4340-7DE188586E3B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BF5BAE9-A261-B8AB-6356-FC9C3D45B54E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529582-53BE-E4D1-CC52-1CA2F04A5D4E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EB5AEB9-28E8-42D4-74C8-832A884B225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0C6BEAC-478D-07A6-E875-EB324C0C1551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E7C8259-2302-472D-4F82-76D28959BCF0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EA6B1BE-3619-1703-7DE1-B09A7BDF10D8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AFAE2A-2A92-5085-A054-8C409F89B147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A33B088-6F4F-34FB-5500-766242CF5335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289DBC3-9B4D-98AC-677D-3F788DB9DD8C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C84610F-3894-C603-9021-91A45FEE104C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664AB3A-9058-3C38-93A6-228B1E3489EA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7D3B2D-A2A2-7425-AA1B-18CBEA56BD70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E292FC6-3B5D-D51C-7E20-470EF9F00630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36E922B-C242-1837-85A1-4AE9222725BC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D46698F-4B60-FA45-20B7-72E150314EF6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1DCA65-80EF-67F2-33EF-EE878E48DC4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5225DAC-FFCB-A797-F2EA-34301494CC0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9809958-D635-5757-E481-3536220E378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1F4D79C-6C91-E91B-09F0-37975379D50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A924293-3EC5-B040-5CC4-E288A73FBB51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0FFADFD-4262-6076-1FC9-CEEBECF7F45E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F283900-270B-B188-4D3E-9880285673DE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9CBA7D3-9E31-B975-20D2-89207B22D3D2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A808DE0-2E36-0C6E-CC38-962BD1784B1B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031055B-196C-9E1A-52E1-74A5976B939F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B6DC719-6DFD-E0D9-D86D-F1B7FEA71BA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5F150DA-EC93-F0D2-AC81-6AB5BA09458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793471C-8C16-881F-4540-A35F87CA4704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8288FBA-5D61-685D-3C7C-D2A975E3536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EFF23E5-B749-4F2E-8F91-EF9B3CE3A40D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0927059-E655-932E-A50F-25E2F1321C49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13EB1C-ECDC-2AB1-52F9-DF215AC5648E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76F83F-23C0-5F6F-8898-966E5B6124C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BEEE6-226D-299C-F376-93674BC7A977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16156D7-2DCD-8A8F-7616-21B1F450B9E3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598CB2-394D-9F70-1948-3CC00E644524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0451E-2D52-66E6-B0F0-BA67660439E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404BD4-BE08-4EC7-A99C-8EF7119C04A5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4C0801-A585-45D0-E5E9-ADF381A3A72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7968795-A9D3-DC41-73D7-68C773F7097F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FE4686-7FAF-9BCB-C331-34004F09D73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0046043-0686-F87A-C66D-5A737410336A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9730C6E-07E5-EB83-B490-BB70353E7367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7C7264-1641-96E0-6EF3-41AA3BEA2E1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973E41-CE99-51D6-895C-61666AA900D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31C2EB0-2C29-DAE8-DEB3-6550BBF630E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90A9DBD-9FAC-4256-51D3-A1614D95568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043CDE3-7F17-1252-D0FD-104D1560D09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D47DAD-BD7A-B2C9-DC14-3DAB366291BC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96609EF-D1B7-47D8-252D-D99184E4C9FD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1C4D4-4A50-5AC5-1483-7D2940519B13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3C86797-FDF7-FB02-ED61-DAB79F21384E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BAC59C8-A319-07FC-3000-A452DA675873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E2D9F65-14F5-4C52-D8D7-76181A586434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2119F7B-DBB8-7A22-51A0-84F9303C07E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31492ED-978E-06C1-7337-E7A62E807B9B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59C6EA-99BD-220E-6DB1-82F876A43671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B9E9C7-CD1F-4498-D9E1-5E359F2D32D1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212B9D-004D-1A94-0DC6-F9F42017FBBF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5236C5-35E3-CD43-7CDF-5BEC98360722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B8DFC35-676F-1DAB-32F3-A96F17FBB6F1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C2A591-2E38-A68A-02D6-4C516E3A0EAB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67CAFC3-D6ED-FB1E-2520-BFFE53006982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A53536D-30F9-18C7-790E-7343BF83F3DC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8B49E74-83B9-FF56-A684-4DA7AB20B655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4D21AA-D348-519A-985C-D2869A660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01368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권총은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66CB81-D814-8106-45D9-1869EF00A2F2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DA685B-B739-867D-FF54-EEAB87A3606E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6EEB2D-429C-E1BA-72F4-4E14DA24849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1FDEC-69E9-9403-D3E8-9314728B8CA0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259A11-291A-03F5-69BD-2D4748E456B1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대구경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권총 사격 모션 예시</a:t>
            </a:r>
          </a:p>
        </p:txBody>
      </p:sp>
      <p:pic>
        <p:nvPicPr>
          <p:cNvPr id="91" name="Picture 2" descr="FPS Animation - Valorant Fan Art">
            <a:extLst>
              <a:ext uri="{FF2B5EF4-FFF2-40B4-BE49-F238E27FC236}">
                <a16:creationId xmlns:a16="http://schemas.microsoft.com/office/drawing/2014/main" id="{99D5BC1A-35B1-01B4-A571-D98AC460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9" y="2362283"/>
            <a:ext cx="4839981" cy="26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73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F4D6-123A-3F24-5B65-42386A037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B0550-784B-7B94-018D-34D179EDB2B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16DCB6-05A5-4B28-9A43-F07E174EA04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661FCB-239D-FB23-90FF-DA1B9EFECAB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6EECF2-1F76-AC41-E416-E55B99D92F6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C1BCAD-8FC6-84BB-B902-29590AABF43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E8CC4E-943F-BEAF-FCBA-D707085530F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30A9A3-1E85-43F5-72B8-9B686CA6F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49137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3D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프린터 탑재형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8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열 산탄총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‘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확산기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’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협력 하에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 수급이 불가능한 지역에서 작전을 지속적으로 수행하기 위해 개발된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열 반자동 산탄총의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내장된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프린터로 건축용 필라멘트를 탄환으로 가공하여 사격이 가능하다는 장점이 있지만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프린터의 경량화에 실패해 무지막지한 무게를 자랑한다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405CEF-06A3-91FA-149F-70C0A2BD0C1C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EC05353-D32E-25C3-D786-F4D052448DA5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3EC293D-B878-C806-03A8-918F29F3AE03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64DFBF0B-813E-4D5F-CB9C-985F7F8DA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043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한번에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</a:t>
                      </a:r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발씩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소모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656198D-3D94-B20B-A1F6-5BBB994905F9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3D2CE09-04FD-1A4E-7064-88034B7D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1508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건축용 필라멘트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694FCA4-F39B-76F8-994C-1C1439722046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1C05F426-F055-8B91-EA9C-84476EA1F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9785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90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10*8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43CBDAB-50C1-25E9-EC09-0A647E2D8D58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1292E673-D169-F424-F6EE-9E32AFE80A2D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946712A-0C3F-A509-3F39-30B83CF3A93D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Download 3D models Weaponry: ba xing chong | 3d-baza.com">
            <a:extLst>
              <a:ext uri="{FF2B5EF4-FFF2-40B4-BE49-F238E27FC236}">
                <a16:creationId xmlns:a16="http://schemas.microsoft.com/office/drawing/2014/main" id="{C58DA12C-E5E8-63C5-6718-35041694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2" y="1013018"/>
            <a:ext cx="5409576" cy="32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077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F9A09-0F60-D83C-A66F-8AC7E44D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F6ECFB-4D3D-DEC6-AEFF-4E13D6E21BA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68D479-4468-DC5D-1801-2F20E0280BF2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D2F7D0-4742-FC62-1329-6AC9D9CBAE4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FE335E-EEE0-AD6A-13F0-F2F7BF0BAC5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F2D2FBF-A49E-9DFA-DB29-791BB93873C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0A4CA9-F1C3-6E85-A9B2-4E64956F44D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0DEB03-EE87-614B-6E2D-5AB844CB7E2F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89515E-3E5C-6366-6027-F223C49CB76B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8AE568-5CF5-3437-917C-B1A26B3FE080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421561-F763-0D90-84AC-AC51586AB463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F080BE-FBEC-0E6B-05EF-8DF2E289D479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A1863E-D929-6FC3-418D-EFF16C580535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EB1E68-F4F3-5235-F1FC-0E1872BF756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87D6DA7-F383-09C0-074B-55B50AB89248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9EB3AD3-750C-97C1-7864-2925D0F8B239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11D6F2-B9FF-2D01-5333-2C0158D82247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22F2409-CE72-F2AC-35F0-818972B40A92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126F113-BC8C-3CDD-343F-1A3C292E736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7907650-9CBE-B489-2FFE-6B31364B5F69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6047D9-209A-1221-8383-DF2C37F6907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1464B7-8EFA-E85F-14F1-AEEC3A28A06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6DA0D32-0298-E73F-C9C4-FF053314ECEC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509E34F-B195-1876-B3B0-0019784D162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9E9C99E-A51B-80BC-921A-D396BDB17C2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0880F77-0D56-57F2-FBB6-B097FAD89BF6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805E983-1B13-E738-ED61-E50E8CE3D571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46E1456-64F2-306D-E9EC-51E35ECC33B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55FA5C6-60C7-61DE-9C23-014E5C1C7161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6D3B57-E256-6B9A-8BB2-8A4F967ED915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D229EC-E926-97F7-54B8-F57E081D2417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3DC309E-7B15-5757-3C55-F4FE2C7051A7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C901FCD-32CC-D0AA-10A8-07E41B6B7F75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1026BB9-B8A1-CF2B-9987-A8D104EE636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AECFD8-CFDB-2F9C-E801-5F6DF74985F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024335F-EDE3-3057-D483-AF2D9FABFC18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D820EAC-9E79-E2E9-613D-3DB2760EDEF8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676B3E9-8FA0-E67A-5236-1FE93A04B12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C256D36-44BE-8416-D38F-B4F6A0756F33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D75D883-41C7-77AC-6F35-986B5FE5FB28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5ED6712-BFA9-CCB2-BAAD-40CF6ADB428C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D4E51E-A7F7-D5D2-6DE8-F71C905E968B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AA374A2-A88E-E69B-3DEA-FE59B38CFD9D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B9AA296-8A20-4663-1B1D-790669C6EF2D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F96F5-2753-170D-3EE5-88DDDA8E3FB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E4E9496-3478-0095-82DA-1ED87F151174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685AF1B-6DB2-8509-827B-7FCCC85F3F0F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577F4B2-28B3-8DFE-7C0B-A4A2EC277E1B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2BD4531-C019-7F44-CA08-C99E725170F7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672DC49-A4C1-9DC6-4133-71C57691D492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7B40E3A-29D6-C3EE-510D-A81BBE47CE7B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8F4284-379A-AEA3-E7FA-08E2423F0CD2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FB0147B-7FBC-EE53-D2FD-DCCC3DBCA113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DE820F-E0F3-CF53-F177-E8FB1422478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B67785-269D-3878-B5D5-76A8F9AC3F5F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79C1511-B2B8-933F-7CF3-E4206015E0AB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0C2F1A5-5CEF-5C86-B9BD-0A08CDB1194E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F065EC6-C616-5930-1149-448F0BBA7BB8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9135F1-1D09-94FF-91F6-F0DFFD051A6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3E124-562F-3551-BDA8-A380743019B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36298A-ED65-C3FE-2650-DF778FCF9C28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DF7780-D372-6EF0-8799-0C44EB1EFC9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7FF158F-825E-04A9-2C20-37FF015ADD34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F0C5155-708D-8793-77C3-C420A0DB8AD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D5E8208-6FE9-022B-1715-9F9EF3F8FBB6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371B4C-2B5B-2279-F7D6-5862269FC26C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559510F-FB28-E938-6178-20692D24102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3218E3B-FD39-810E-6A82-E9D0AF9E59B8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77EF99-04D7-C5CC-5B03-94AC3E60E61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CB8E744-6330-4DDB-0B86-2A4E79AAE59B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9AC19F9-1FB0-D291-9AC6-429B7C29449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F5F782-44FB-A38F-F370-ADD3925992B6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CA378B5-5BDB-FB1A-AC4A-94731C0F3206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A5FC62D-3CF5-3906-49E6-56109F80821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4E057-206B-7BD0-943B-E727E38B5CD7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167B74-AD93-B935-D68B-236F0B3755AA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EF5F4E-D374-F700-22F6-D50C38648375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13C0BD-813A-B7FD-2C1A-D9EC2BECA2A6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BB01B4-4A10-B7F2-6FF9-8C5390B8B269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27ECFD-DD8A-CE93-A37C-9CC96152A358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A6B06EA-E099-7F6C-7B33-79C4D35B6938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7E0B40-9D5D-7D01-74CE-A76B835EECAC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A0EDF2-4A9B-8579-1FA9-F0E2497F50AA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D23FFE-554D-FC18-4433-EE1546FF38EA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CC2A67-D791-7F02-0BB3-4536231A8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9773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산탄총을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 시 히트스캔 방식으로 조준한 방향을 향해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 파편을 동시에 발사하며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피격된 파편의 수에 비례하여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산탄총은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E942C0-47F5-E6D4-E2E7-93C5F3F97040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52705B-B182-7BCF-4807-E6B099B505D6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D3F796-A6D3-9340-9F44-C54DACE79166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DA62D5-1D57-1B83-8E9E-CF6D7B3F843B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68F851-8094-A157-7C27-A2AD2590DE5C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산탄총 사격 모션 예시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AFBD30D-3CA6-3E9C-2D79-9934BA48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5" y="2362283"/>
            <a:ext cx="4840865" cy="26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70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CE115-6BCF-F6E2-686F-75DD2680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F49211-94C3-9C73-C172-F9CD12E6F68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9999CA-47AF-047E-355B-45657E35D40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D11018-5B0A-788B-6751-15D5E185116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45190-5A08-2742-4E56-34B4331CBED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0856C5C-EA44-29D2-3A04-3D8817FC8C30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E786B-1B6B-1F34-4B94-F47B1E77CBA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1BC2A7-A1F7-192D-0D18-ABFFB2517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71835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3D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프린터 탑재형 기관단총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분무기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”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협력 하에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 수급이 불가능한 지역에서 작전을 지속적으로 수행하기 위해 개발된 기관단총의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내장된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프린터로 건축용 필라멘트를 탄환으로 가공하여 초고속 연사가 가능하지만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지나치게 복잡한 내부 구조로 인해 명중률이 극단적으로 낮아졌다는 단점이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773BE4A-0310-D8E6-F6F2-093C1D2F9DD3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402C1E66-02FF-FB0B-CEFE-172B8ABECADC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126D2A1-294F-3110-74AA-81E614C2B31B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BDCE33DA-25D1-4175-E224-020E917A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63349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427A3FF-3865-52E0-B2A3-C572ECCB775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5ACC766-A1C1-E434-1FEE-1C138D6D3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38426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건축용 필라멘트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EF83329-7003-E826-446C-34B90997ED53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C1247677-3348-37E6-7662-47C12F254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71443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900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0CDF686-5114-6FB5-9140-FFD014D6733F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DAB9CCF1-8EB4-D69F-B4DF-89E00A481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17653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746A120-1F45-8E7D-5027-11798241D5CA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ulse SMG render (3/4)">
            <a:extLst>
              <a:ext uri="{FF2B5EF4-FFF2-40B4-BE49-F238E27FC236}">
                <a16:creationId xmlns:a16="http://schemas.microsoft.com/office/drawing/2014/main" id="{94295801-9B3E-81CE-811F-9B9B52C6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026551"/>
            <a:ext cx="5409575" cy="32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496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531A-13A5-0C0F-1204-3C4DA10B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1E3BF9-42DE-1DD1-25AC-62601344540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6767C43-A90F-A246-B8CA-284FC53454A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E2DD79-AE44-D60B-3F13-AD8AA4725C9C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B68037-C259-68E4-75EB-506611E2B1A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83CC0F8-F1C3-034E-9CF2-843D93B9EEB7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72BAD3-4CC2-1035-86EC-B61B2B79898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07FCEC0-DCD7-526E-BB17-C43FAA364E90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86854-1705-552A-B2D1-7E283244C49A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027FCC-6B8C-A613-4C46-0605797707C5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5560A3C-579F-6E73-11B1-C5AA58A58399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8077820-8E21-272F-2B2D-C6442307CBCA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8C639CD-A543-FC1E-02A9-6AF8C64E3EF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E82ED02-8921-FA93-3FC7-CA5B62E16F69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6A058BE-95EE-B8E2-0AA1-F39FCA596E4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FB8E60-86AB-D0C3-494F-93313C73C0E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A41D74-0E64-A3CD-8965-0C49F915068D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3FD7ECF-E9B4-25FF-2C8B-A41067586D5E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588EE3-AC9B-3035-4520-392378AFAD58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4E0039E-EE64-0D32-D8AD-2C3A4C172B65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7B05653-99A3-BA0B-7C3E-DA9EEE8398AC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F31D15B-1D51-B075-B68E-F430FEC29184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224E226-5007-6381-118C-83A901236C5B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44A8231-6984-2DD0-DC1A-8723EA960DAC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EEBA8E-C1FE-378A-CBE3-C75DCB02257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4E869D-1039-6231-2686-38A069EB08E1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BBC901F-D6EF-CC72-D16E-47B82DB40E89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EB20F0B-D12B-7AD9-0D68-B7B31E4C3BD3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898FBED-1F9F-35F6-8AAC-DB2B5333ABE2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0DF5BF9-377E-8DB6-5B08-5EEADAB659E5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07C50FC-6060-BCB0-DB38-6E5DF5C048CD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6A3FB0-9D63-7AEC-FE36-101D6CA8F71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99AFC2-9A62-769D-3A93-1D81B59542F7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9ABC409-4E56-3EE5-8E48-1D6CCD69E89C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A5AF008-4C7B-3473-FECE-E1719FD4D4C5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4BCE1A1-300A-27CF-4E3E-A63DE514C7D5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673D947-7AF7-65C6-6510-1DEB44A9837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86DC727-9D23-8E62-3F8C-2B2A0521F0B2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F2C2AF8-8D32-07B5-FA47-6FC17144F858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DC84142-10CB-53A6-FFE9-B86CE499CD17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B80901-6183-9103-80AC-B1FDCBF0F0A2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69E5144-83D8-23F1-EF72-635F3F6BA708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6CC7645-C05A-57B4-88E3-AF0D72F5F0A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2C66F99-4A32-6B3B-5BD5-048CDDB946CD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01380EA-AB70-05AD-0FC6-C33C708FF814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437B681-0184-DCBF-BB72-CA383E743E54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3A1647B-4C2C-E764-39A5-4E832C3296AA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F808677-F1B7-78BD-D91E-DCF0A1B06F38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2528D56-D342-5C99-6789-6FEE2BDB556A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1A2523-5F64-AF5E-A843-D57FD4F7753D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4902F52-259D-4E04-A24C-A0FCCB2560D7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F1469-222A-320B-CDBA-5FEDB44AA539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EC3EB2-18B1-A977-7708-08039FDA5420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B344D49-44DD-6EAB-16E4-580A183C356A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6207D0A-A008-69CD-5D75-A546D683E2F8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D6A41E-7C57-8249-E12D-4EC2D9B56862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90809E-D56D-56AE-CD3D-1A3427F412AC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C609FFD-ABB3-4EEB-5B09-9673B4ABECE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FEE5CA-8CBB-7F52-8794-4767C046AD63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459FA7-08B4-3FD4-C6A8-282D53C841BF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6F3AE9-869F-5463-5FBC-8C3A600F41FD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A114BE-564D-5298-FFE3-CE12CCB0ED3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95F365-ABDA-AF2E-3A58-3E9AAC5F127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6C1112-9E70-FBD4-4B6A-3A7DDC9923CB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5AADB68-EF5C-9C8B-B91E-F75CEA1D6330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620B17-5C15-E847-06C7-3F2368A59D53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727A5A-D471-B256-A605-3BCEC388643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2BF97F5-86C8-101F-EFB6-40A1218A99D8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83FE864-1CF5-CF11-45AA-69891F57C68B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9586402-A05B-3A45-76AB-092EC20E773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38D052F-7310-478B-4A4C-17D40C2D6588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809E17-2C3B-0FDC-477C-EADC558745AE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E22014-0823-3FA0-8416-ED6AA925A343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3D293BB-CF53-A865-6445-0255FBFD5594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B8D6F65-F47B-1369-30CF-C530D973240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3DD544-B431-A060-DFB9-2E05CA121188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67AC7B-07B5-9F02-0D4F-953083ACFAA5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650A1A-8AF7-2878-914D-90A4657ECCA0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AFE720-EDB4-5612-FFCD-932CDF3D2F53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E30946E-05F3-71FA-E46D-CC6823A4C4F5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4542E0E-9D43-79DC-64E7-C4C17ED42847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540F7B-5F1C-16E2-3D60-31AB2CC39730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193077-E1D0-D04C-D1B1-3A162FAC7D4B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4335ED3-7EF7-8FA4-B763-9AD1D9307AB6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94920B-3854-9BBB-9E95-557B921B1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774015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기관단총을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기관단총의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기관단총은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E831E10-8924-7C67-5EF1-6BD861E73CCD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FFF350-BC52-30A0-AA8E-17F72B1E7D54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E1895-E3E5-371D-5666-6CA2A69F923E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0B8E3-61EB-5B1D-1ACF-BC0902313EE8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10635B-579A-243F-4611-ED1F6E449E3E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기관단총 사격 모션 예시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1AE17A-5CEC-9FBD-2140-78919656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6" y="2362283"/>
            <a:ext cx="4840865" cy="26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89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E95A-5ABA-3FEA-02EB-437CC629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BA915E-45E8-C363-FF06-12795505652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CDD62D-3E73-15A1-B5CB-6AF75FD0E44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0CE44C-DEDF-34DA-73F7-D6413F15385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FCA172-8335-3706-EFD7-AB55B8027BD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3B1960-ECF7-6330-E26C-8E0250B17E0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67875-132C-7842-C560-7A24728C507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B20CF3-7455-06E7-0752-89FE44FE5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2367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차세대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고위력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돌격소총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D1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연구하며 획득한 데이터와 기술을 집약시킨 차세대 돌격소총의 초기형이다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정제된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방출하는 파괴적인 에너지를 안정적으로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연사할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 있게 설계되었으며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사용자가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장기간 노출될 시 발생하는 부작용을 최대한 억제하는 안전장치가 탑재되어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0D2F2F-2139-6E16-B31D-BF575DBCBAB2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72274587-5857-0DE7-B288-B26D0625A590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427E933-7386-6BD6-8AC6-D451FB3B4B6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1A42921-5799-05F7-8869-F1FAF7E85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00605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C64520F-1E4F-4BB8-7A1A-8748F7EB8239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455944D-E09C-511B-DEAA-0A27EDE9D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07125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카트리지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D0082E0-93DB-5946-4B60-02848D11DF47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525B902F-9F09-EB2B-9726-1258BA250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97123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5289D72-FE95-32E8-D502-37F4E7F8217E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9C9E1F35-EBA3-377D-97E1-191267DD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55755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E229D8-D8A7-A4EE-A7A1-EA293700085A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ci-Fi rifle (110k Any feedback before posting the final thing?  r/blender">
            <a:extLst>
              <a:ext uri="{FF2B5EF4-FFF2-40B4-BE49-F238E27FC236}">
                <a16:creationId xmlns:a16="http://schemas.microsoft.com/office/drawing/2014/main" id="{1716BD80-4AE4-E063-5DEB-B5FA8D4E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026550"/>
            <a:ext cx="5409575" cy="32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5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1340-C273-F379-A2A0-DE76AC9A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FC6719-DE25-2640-97C4-DD6C588E57E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BC150B-F97F-4FEB-18C4-BB18B95B400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ED24A2-F57D-C00C-2DC4-E2E41461894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388D83-C190-C91F-DBE3-3FCD16D020E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1FB7D9-2424-D8B7-F307-A298FEBD6E1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FFEAFE-5413-669A-363C-403AE20A172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67C312-B0A4-A2C9-930A-B48AF23DA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20257"/>
              </p:ext>
            </p:extLst>
          </p:nvPr>
        </p:nvGraphicFramePr>
        <p:xfrm>
          <a:off x="6821257" y="1105840"/>
          <a:ext cx="3674086" cy="27792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시타델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지표면의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이상이 전쟁으로 인해 황무지가 되어버린 지구에서 유일하게 인간이 생존 가능한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397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계획 도시이다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벽으로 둘러싸인 특유의 폐쇄적인 구조 상 거주 가능한 인원의 수가 한정되어 있기 때문에 인구의 유출 및 유입에 극도로 민감하며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노동력 상실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불온사상에 해당하는 이들을 추방함과 동시에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들어오고자 하는 순례자들 중 노동력을 제공 가능하며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각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체제에 순종적인 이들을 수용함으로써 인구의 균형을 유지하고 있다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69F4F3-182C-256B-F35E-4ED58C87324A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CB614E5-ECF1-8F5E-F0E3-9E2B39EB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7938"/>
              </p:ext>
            </p:extLst>
          </p:nvPr>
        </p:nvGraphicFramePr>
        <p:xfrm>
          <a:off x="6830222" y="4193997"/>
          <a:ext cx="3674086" cy="213916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의회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운영 및 통치에 참여할 수 있는 권력을 가진 기술관료들이 모여서 만들어낸 기관으로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구성원의 대다수가 크고 작은 기업과의 연관이 있는 기술자들로 구성되어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기업에 속한 의회 구성원이 총 구성원의 과반수를 넘어설 경우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기업의 의지가 곧 의회의 의지인 것으로 변질되는 경우도 비일비재하다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86E42E-9143-F68D-1E82-E4DD123E7058}"/>
              </a:ext>
            </a:extLst>
          </p:cNvPr>
          <p:cNvCxnSpPr>
            <a:cxnSpLocks/>
          </p:cNvCxnSpPr>
          <p:nvPr/>
        </p:nvCxnSpPr>
        <p:spPr>
          <a:xfrm>
            <a:off x="6830222" y="4159740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62F8D6-60B2-9E48-A25F-24589E31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7" y="1043086"/>
            <a:ext cx="4880162" cy="2841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A5F4E-5B41-6BCE-9DFF-1C94C255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7" y="4094452"/>
            <a:ext cx="4861642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75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A64E0-A27B-D498-9D8F-EF2E6E36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837B6C-3E69-985B-BFDE-C23095AAFBC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D204-AF3D-92A1-0763-7C29D791C0E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5E0CB1-C92C-FDE0-5E10-B70D90CFD8D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3C4390-0671-E4F3-4AF2-DF94362E94A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9399F8-EF7C-EDC2-C011-EDC3C2E3500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6FF1B3-F74F-FEC2-A316-004DBF20847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342654F-4214-EC7D-4163-5AD2473B25F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828273-4809-2620-4C7F-41D4327F9645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CD990F-9CBC-210B-CB29-A71568C195C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D0CE09-8745-6DFD-8FB6-CAA0A9048EF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F9E595B-BD3E-531A-030D-8F2BD24BD9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2E28A7C-1B66-BBFF-2E23-727A7B9E1D3D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037DE91-71AC-F5F6-08EE-43ED37ECC60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D94BF3A-8F86-E1B8-541A-5CEF3FF4BFF6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541413C-8158-280B-A32D-BE1EF54C3BC1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EFD0493-651C-2137-414F-812CC50495EC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052255-7383-539B-39EC-43B284FFE89C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FA58527-C0FD-DFC8-3E36-04FE3AF0E3F8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A4FC64-F857-7729-6913-0A4689E924C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370875-D5CD-D0E2-D17F-9904D513BA51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98D790F-24A1-876A-E123-7716C8E1C25D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CA38ECE-A28F-D6EF-6421-431A1F1A6D3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E523C29-680C-D146-8DA3-15DA6382B936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294D7B-4C9D-ED49-1949-318B4A6A232D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1ECB731-C104-E513-A4FE-93CC28E41A0B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3C01BE1-B2C4-0CBA-A6E3-C8DBC94F2E2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D8BE22B-3ABB-051B-9AE5-ED8C10F5CDE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43F2077-DD5A-CF8B-F084-2F487EC293A4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EC34EC-0F52-EA52-8536-D2705E8F634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381115-1280-68F9-A305-87E2ADC6297F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7942CCF-3E62-7F81-7BBC-17B7D3769A70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E474075-490D-0321-BD18-5FFAD61EA5C7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48B6435-65C1-94C0-A8D7-C1BD65E3A0CB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FFE5A6-BA83-6995-1620-6EDAE3EB5891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9862544-AC37-3412-0F92-916091D1797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F3FD2AA-DEEB-A383-D251-BFB6C5EB4439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F1D5526-5791-6CD1-1EB3-3A3D71E0D71C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C900E8F-2B02-ED37-D6A1-25EC03037DA1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AE17034-BF24-9042-D881-806C3DEBBC3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44AD25-3A7B-83AB-03FE-7E71AB672680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583C13-39C0-4DD5-F8D8-D3166769B72D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C2CB8-940B-0FA3-3074-74147A09E2B9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E9D940D-3CEE-D9BD-762D-344C7305C5D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BBC5DBF-7879-D4C2-2A82-43A4F46CFF04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73A68CF-5DD9-8B96-3BB1-C814288650BD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A6C8B97-F751-502B-BBC7-36C784C78C5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C29BEE8-FDBC-F136-8FBE-30C4ADF1D1B0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6DE186D-0014-DD73-AA3B-CE91137126C0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8E809B-7FC3-8C27-002E-3095B1887391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D7AEDBD-F24D-F0A6-B47E-E00B4AB8BB94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AEEFC45-EB95-81EA-EB85-D9C66EDE021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5B62F2-1660-8DB6-D5B5-ADAE3DF2640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E6C11AB-89AF-215D-1B12-2E1FC0EAFD50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F81A8E-1939-D41D-7BE6-91047E8464C2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FF0145-135B-E8AF-CB31-B0FA6D33EBB8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01387C-3095-F53D-3617-BA3A79DA4BCC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B54CAD9-E851-D692-9CEF-9E8BA94DA790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DDE4D6-A814-B7C9-0E44-C28D56EF971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BF054A-03CE-7AF7-049B-7A7B8A878000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F965CA-54CC-25AB-D08B-35587FFC1D11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3D3BC9-DB92-D5B7-5BC3-F402E965891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27DE54-BD5D-9B49-DA40-E7EFB672F8E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D92428-348A-3FA1-D545-7FCFC82C555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05B85D1-4D56-36F6-CA45-338062451A15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A67893-B1EF-463E-76F7-DF91BF751D3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B1AC157-D5C3-DD97-8B63-CBE776EC6C3E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1C37EBC-B4CB-EAA2-E639-8A39D6E21552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5506C79-5834-50BA-FD4C-FF6375A265C5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6D7DC20-7F18-9591-8CD6-03962E81858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54ACF3-524A-0321-8594-21CEDBBB2C64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086876-7C4A-F05C-98D9-D845942AD06C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1C5529-E87D-CC2C-449B-31FD3ED38EC7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8E11C2-304C-9DC0-D7DF-AFC849CF0A90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8622E25-0D1F-C04D-5E85-72BBDD4EFC72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E9B6C7-D9EA-EFC2-115F-AEC2276D0752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5114D8-1887-57A6-671A-03D92DD6A3FE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FAC4B3-E3AF-7D3C-07A0-EC5C5BC91404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4A4C3FD-418D-B9BD-C8F6-98208586A8FE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D5529F-09AB-1F17-0DF8-040D886DA6F2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294552-B6C8-0113-950A-C13EE0ED8506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F148102-59A5-6145-2268-85E95F3A0023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4A7EDBD-2AEA-4E84-5090-7459D151F7B6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749A99D-8723-6811-4D87-1ADF5CAB965A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0A9A80-04A3-E462-8978-F3B943F55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63310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20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소총은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24E926-F9F5-9BC7-C2D7-CC3BEE2D783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9CAE25-F253-8531-525E-43280E062965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65A6-2E3C-5D6B-D8F5-4E174FBBF550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7E60D3-D77D-7748-8199-168103D300CA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79E3B-7834-E7EA-E524-13475A002311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돌격소총 사격 모션 예시</a:t>
            </a:r>
          </a:p>
        </p:txBody>
      </p:sp>
      <p:pic>
        <p:nvPicPr>
          <p:cNvPr id="6146" name="Picture 2" descr="Weapons] Little known FPS weapons - ZDoom">
            <a:extLst>
              <a:ext uri="{FF2B5EF4-FFF2-40B4-BE49-F238E27FC236}">
                <a16:creationId xmlns:a16="http://schemas.microsoft.com/office/drawing/2014/main" id="{54ADBAF7-A2D9-CB34-3CB8-E5B6340D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559" y="2362282"/>
            <a:ext cx="4852562" cy="26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5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60DA-F711-13B4-6022-012515C57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86665-E7F1-8E6D-D657-1F8AB65FE40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EB5413-1C37-81D7-4132-D28EE88DA99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890A36-E4EC-9518-2EDD-0E2143C0272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EB54B-FB96-DD0F-1290-73206CF866EB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1B56DD-C59F-1D6F-83ED-2D9209368610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8F313E-6FD3-8D47-40CD-2AE17EE367C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DF5425-42AD-0844-C854-EA63A44C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64715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충전된 소형 수복제이다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약간이나마 수리하는데 사용되며 설계도가 저장되어 있지 않은 타 로봇이나 유기체에 사용할 경우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D5F33D-6C3A-BCFD-B87D-BF7F0931D2A6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FE33BD22-3FDA-6A86-4B81-145870834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216313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662069E-5377-FE9F-6FAA-9E9BB6339043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52B4E8B-FC10-5CB0-2F32-03FD8CCA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74078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D67E8FC-6C1D-4DCE-7B64-21CA3A7516A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A8DCA82A-2CCE-25DB-1BCF-E5098C414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687697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제한 없음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979895A-D97E-040F-2A88-0B7A339BE048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4F6BA092-8166-0A9D-A0BE-0FFC33004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6818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3629BEA-527F-3A1F-D5B6-131239D7F269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16AE9-9665-B0DD-6146-411AD546D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15890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C1A9241-8AA0-A0E7-49D4-DCB3F2A7C740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>
            <a:extLst>
              <a:ext uri="{FF2B5EF4-FFF2-40B4-BE49-F238E27FC236}">
                <a16:creationId xmlns:a16="http://schemas.microsoft.com/office/drawing/2014/main" id="{FD6F17F7-61DC-DE41-29BB-5CDF7D82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20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E928-ECE8-90F9-2150-2960E970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1020D2-5D65-B737-79FE-61D30C1DC44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D5D35A-2FDB-E4CF-32A2-B86A8E2B1C4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14FA20-AC09-FF12-B77A-82410B61443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71C4B-9201-51CF-A26C-41A7781FB49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CBD26A-70C3-39E5-ADB0-41489CD901D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09E110-2878-08AB-B429-533C190CDC3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373FA6-9B70-2F48-F6EE-52089DDA7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72845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BDE327-A5F8-A0F1-D25E-F524F4CDA91F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5DD949-9908-7C11-9A15-607CC11B0A6C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03C393-7A38-D906-F978-C94D8766523A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0E53156-582D-5957-E91D-6E5EE74C7B6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538284C-D025-57E5-215B-E3EAEDD46152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1A52EFC-B58C-597A-7958-009727F713D4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E38E3C9-7AF5-004B-B0AC-AD0F2A7D03E7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8E7093-8B45-C753-67B1-D1BA4276C96F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05EE6-3C70-DBA5-7F95-558EF1CAF661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173BC45-83CC-184B-A43F-42039AC96D65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16208C-4F78-DBFE-FE06-64AF54F03160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6118478-5FF3-89D2-F22B-9D808D4E450F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065EAB-FA4E-F725-9CF0-D370B4FF753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9D9F954-A884-A090-E639-46F49859198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1531747-D040-8C21-44D9-2F71DEFD6CA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9431F35-BE88-EC1E-77A8-A37EB5495399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C03AC0B-37DE-CB1D-5A2C-660365FC360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91C3CB-8063-6088-FD98-3FD3DAC191DA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298E8B2-86DF-0A77-8CF5-7AB8C79D69B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D49D44-D2AD-0BC4-5F74-88AD52D583A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734FD52-0CC9-E62E-3B0F-2820545DD42F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56A3A8A-8451-7049-A9C1-6DDEF71F1D8F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4999993-6504-C607-1995-07CA6ED668AE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AA34748-BE5A-B526-7C16-D0A4D552049B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14C328F-755F-39C6-3DA5-575C9CE08ED1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B70E58-FC35-C05B-480B-E601F401C689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FEA5A35-8BC7-0637-499B-FAAF0BE14C3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79332B2-59E7-E348-72A2-A0B45F43F7A1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B7941B6-9D1C-74BC-66F4-22EE4E2660B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3B3437D-19B7-88D2-C1F0-62CEEEC6EE8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D7E02EF-D759-2B9A-093E-1CF5740B5C84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CB5EB1C-A84B-98B5-F45E-56FC88EB628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5CDEF1D-BFA4-EF1B-F36F-F9A3F342C251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10EEEC7-7F12-DE6C-E2B3-05D2900F564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9409610-AB57-698E-6E89-BEBCFD9BDDA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4553FE9-8C6C-1A83-988F-A61D5291F159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070D6-D69D-953F-47D9-4246AF84CD1C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38822C9-6B5A-B34F-A873-E05419EEB5AE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F227194-CF67-C35B-A1E8-845B26E91D68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A148F85-C175-AE55-14C2-1816CA57F332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0F499-83B0-5B67-59A3-7E82D0DC9B87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BFEBF24-316A-5403-DF6E-16EA214001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ED6F8-7704-67DA-98D6-7812BB90E30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1B5879-8480-623E-487C-18D851715C2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71B02B3-9CC6-EF14-E82D-3D19FD480BD8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40AFBD-3212-34BC-549D-0C06B49B8142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02031E-868B-D05A-247E-841B08734CC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775B6E5-0775-15F7-2361-840FB3F1AC6B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15C75A-918E-B73E-FA4D-0B2F36F4713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9A0027-89CE-188A-BD7C-A4EAE0DB8B09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496E1E-B319-E897-7DB0-06869D06700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2CAAB8-8494-C282-2257-2322302A62D9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B6EA74-1600-893C-6342-35FA1B67D3EE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0C20E-F16B-8D65-1650-BBB622ABF3B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FE4FD77-B821-6789-D1FE-0B354A255FA9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227AEB0-3646-B824-5552-FE31DA0A5E8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8F6EB8-4394-502B-B128-1236BF0DD19D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B58E05-14A3-2497-48EC-51325B730E7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54445BA-9348-983B-0CD3-5E4B22312048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71C6396-5347-F37E-8C32-7B5BD33EC5C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812BA5-9623-E01F-8E7A-C89C09389C7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60321F-C79F-71B1-1E94-BEC80F4E946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22EF501-3EDF-AE27-6E3B-41CD9143A5D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6F8C87-27AE-3CD8-C0C3-4C98BF03496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7C68F05-AC66-21E9-2A94-6C1B5BF7DFED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4ADB90-180D-49F5-894C-60312A97FC2F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77F4036-9C4D-9B49-FFF2-3006D565412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2B40408-0AF3-3DDE-9C2A-4CEB93FAB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507995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Q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수복제를 투여하는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수복제는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B2482B-486B-5311-6F83-7494855A68DB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FA7F41-51F5-3D15-9B1B-7EBF7B5D212D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A345BF-CB2D-20E7-C8E0-5BA3C155927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54A00-80EE-691D-ADC1-5A8F3D647D5C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Falck's self-heal animation is so slick : r/Battlefield">
            <a:extLst>
              <a:ext uri="{FF2B5EF4-FFF2-40B4-BE49-F238E27FC236}">
                <a16:creationId xmlns:a16="http://schemas.microsoft.com/office/drawing/2014/main" id="{DE37A749-1000-3D37-C7E0-32F8AC3B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52" y="2402552"/>
            <a:ext cx="4855268" cy="258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C47C8B-201C-D43F-BD83-0DD97B204544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사용 모션 예시</a:t>
            </a:r>
          </a:p>
        </p:txBody>
      </p:sp>
    </p:spTree>
    <p:extLst>
      <p:ext uri="{BB962C8B-B14F-4D97-AF65-F5344CB8AC3E}">
        <p14:creationId xmlns:p14="http://schemas.microsoft.com/office/powerpoint/2010/main" val="14125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75E2-1475-385D-3790-E67E3FB5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9E7BF3-FF08-11D6-4925-5E8B998978E0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47C73F-9A59-6CEA-F0CB-F491D97FEB6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FE5D07-5157-D473-A448-664457E2EEB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31177-427D-8C61-B38F-7A658E474B57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C1C060-1693-D321-708C-FAD2CF7C87E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4F8D82-3DB4-FD3C-670D-7EA30E39862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DD00C-A558-41B4-D592-FB7D69F0E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75976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키트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NRK-0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대량으로 충전된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키트이다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완벽하게 수리하는데 사용되며 설계도가 저장되어 있지 않은 타 로봇이나 유기체에 사용할 경우 극도로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843E38-AC07-89AC-30F9-04D502998424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0EFD720-A7C6-EEB2-5D28-DB974290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7402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EFE0F1D-9C43-17F1-466C-F6154C4A89C7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A86DA1E-EE9D-A0D4-B71D-B50C8624B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72120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B26D2A9-D3C6-8A23-BCE6-523FEDF93DE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B2F3122-E41A-BF81-D8D2-104D1079F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9402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97235B1-F3F2-BB5C-E6EC-C8A1F4DC8FDF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2FF5C7E0-6B17-0C11-6836-82DC93A63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48604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최대치까지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321B0BC-A6D4-E704-D96F-411E20958216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A7DBFE45-50F3-60B1-47A2-82D3A6458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6737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2AAD6FC-60A9-C432-9BD2-ADFD509A0D4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23BFB74-D12B-A0A3-D247-4B32765E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0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9446B-B6B5-6351-B13A-BC04215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21E769-B5EE-BFD2-CF12-EDFF9B1826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841AC35-6DD3-A51B-5DF7-3671DFF8BD0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DD4248-09BB-2C5D-0C2F-1C115904037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83236-9B96-A8F9-CAEF-635F2E87A07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B91B66-DB11-27E1-5481-B44D6687E904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E1699B-3861-D22A-A9B6-F9AC4E0B50E8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403AA4-3452-71B6-8934-E1FF4C66E572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2EF9BC-7928-4716-2A7D-18AA5352D29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06B336-93ED-65E5-EB49-D39FC445CD24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0579AA8-871F-C7F0-02B8-A403F03D9B88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DCB74C-358A-5FD0-1B76-04678E8932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79222E-1533-DFE2-22B1-FCB9FB767028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FD21C0-73C5-7A6E-B5B6-0651722AD85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496C0E-3CBD-89DB-0054-D805983F46EC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B5202F6-2A00-CDCC-833D-4F922AD8EDA3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25D929-3AF9-94BB-42C8-7390A5681FB9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37BF071-6FAD-872C-06BA-D54C7F124842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6E8EEFA-1D80-E41C-5DF7-B33F00D0E94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ED4BD3D-ACBD-CF5F-BEB6-FBC21A5C5FB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437078-2AEF-C1C5-A529-CF8A79D684B6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D528B0C-E406-C8FE-259E-1F822B96669C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10507EC-0EBB-0720-2243-8634F10F6A7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66FC716-C34C-871A-6331-E223D9266401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41E2774-BC4D-96B0-6C9C-466D7B6BCAD9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D1482DD-0335-896F-B1C4-2291A01BABE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A78AA2D-1713-8926-2A00-0E62F68D4DF4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4D1A1BA-7F1B-A438-039A-A50305C135D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5431ABC-F7CA-28EA-0F6C-4BC75C736079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3675361-2ADF-0907-DC7C-29432344B41A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DA608F7-1FA1-8E4F-207B-8263C69333C4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3913706-098A-0ADC-38F6-A6F8722C5E2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25D940-50FA-FEE8-7E12-ECA0DE2D091B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ABCD8C8-7F86-681D-855C-06BA09BF0AD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A86A99-89FD-CC39-53D7-D70BC5A6AF1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2241698-5647-779F-DC61-A136C27007A7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483381-CBF2-1141-D9CE-E77AEE6A5855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1DEC97-6C16-0B6C-595F-C1BB3AEA2BE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31AA539-0BD2-8E69-48B4-51D6C41D63A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E991B18-C63D-A9D5-0563-87A68531E5D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75B51E7-9214-B6A1-A2B8-D4DCECD06044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1B1D3FD-033D-6BDC-41BD-B5E7ED7A7664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93591F3-4066-D8F3-F693-7127CBA9C000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85B190F-27EB-EE29-FA39-7410A579D4C1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D6767E9-9145-6A34-846D-D4147E92B136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EBC7EF1-39C9-A0B9-90AF-8A75273D5CBF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B642A49-F152-BA46-06BD-D6A0DC3839FC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EF02F6-11C1-6DFE-DA02-9BB36D8E8CB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AA6A9CD-4077-562F-F166-26BB16D4761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1C622D5-86F1-A86A-C518-228699A7C3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9D0032-800D-6C12-A404-0DCB5F204C9C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C72B8C-23D8-E8D4-399A-106E2397B514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DF0B4B-6EC9-9EC8-73B2-186F1432CF97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859F3B-DD97-9587-B2C2-D21B3199DEF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DAF1FC-64F4-E493-B925-6F288FA7CC50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D0B928-C423-EB14-6BAE-3BEC0C0E6671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52D66F-F980-250F-85FC-2ADAF25D2EC4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412BB-8709-2E1F-D06F-1B64CDC625FE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E3CF1D-C5EC-C1AB-7B39-F8744075FB8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228207-5422-0452-2849-06F11BA0867B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AC2614-A29F-153F-4958-375987E6E350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B6CD25-54D7-0E96-4CC1-0F25408E6659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261CF8-E3EC-CEF2-580B-D8C9FB0E172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5BCA526-B15E-5319-0AF7-237903257036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FD20DF-6C5C-F519-6E9F-A0A110CE7694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1FDF337-939E-D496-796A-CBD8456F226D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1A454F-1570-D6C0-54E2-7E11C53A550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77082C-DC58-C24C-8DF5-E282218A34C6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7606216-D20B-CEC9-34A8-81C2B8A9AAE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6FCA26D-F0E0-1D0A-3F78-F775EC2C688F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46CDD46-428C-0C8E-5851-80436692BD6E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339FED-FD40-0429-23DF-71443924ECE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B002C26-F73F-AF96-55C7-709FF690338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9AC2E3-735C-2C0C-A550-145AEA2E0D2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7C7769-5CDC-17D1-1467-AD9E4C4B1900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62E4E2-5725-8519-9E48-B6E136F59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75508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키트를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마우스 좌클릭을 통해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키트를 사용하는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키트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최대로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키트는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422009-B2C9-098F-B152-BA8081862CA8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D42FB1-8DB4-E1FA-73C7-C092442050C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85984-4F8F-9745-E997-3C596BACE651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45698-3F50-3627-109A-492FD4B21BF3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7DD519-FBD2-CA39-454A-02CE4A589C0A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키트 사용 모션 예시</a:t>
            </a:r>
          </a:p>
        </p:txBody>
      </p:sp>
      <p:pic>
        <p:nvPicPr>
          <p:cNvPr id="92" name="그림 91" descr="카민, 벽, 레드, 실내이(가) 표시된 사진&#10;&#10;자동 생성된 설명">
            <a:extLst>
              <a:ext uri="{FF2B5EF4-FFF2-40B4-BE49-F238E27FC236}">
                <a16:creationId xmlns:a16="http://schemas.microsoft.com/office/drawing/2014/main" id="{00078AC9-2017-BB9C-7449-2DDB09B5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2386631"/>
            <a:ext cx="5056094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1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B34B0-BFC5-F590-3A09-1D9A6F86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8381F-DDB3-EA5A-28D4-6868A773148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8A3F3DF-CDCA-7135-7809-F18076CC75C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C586AC-3323-31BD-0313-8A77D7102588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AA6DD2-95D5-6B78-0262-F27534C5D92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57534D-8BF6-5524-CE85-FA9801E7EE8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DFC22-FEC3-AD78-9489-827F478E372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C9812F-FEE1-066B-E798-6FCAB1622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373817"/>
              </p:ext>
            </p:extLst>
          </p:nvPr>
        </p:nvGraphicFramePr>
        <p:xfrm>
          <a:off x="925554" y="4500099"/>
          <a:ext cx="540957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건축용 필라멘트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재단의 스테디셀러인 건축용 초대형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프린터에 사용되는 고강도 합금 필라멘트이다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확산기와 분무기에 장전 시 즉석에서 탄약으로 가공되어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762696-3501-4DC8-2577-B6A59C88B0E8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98D3EFC8-167A-1E88-7FB0-F7A8FE56C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09372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268A614-204C-E588-01D8-3F2CFCC05588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6F07AC91-77F3-2347-734A-664A9423F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260146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획득량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범위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 ~ 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9E16DB2-11D7-B81D-B64A-E3B4345F78B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7B62A9E6-8E2A-8D32-0A21-A477F7944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26003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DAAE4CC-AC06-11D2-050D-FEBDBA25BB9D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C2E1F6F8-08FE-5F2C-2B22-13E4BF638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66502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무기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확산기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분무기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8B44BD4-E1E4-264E-7F81-51D0FC4A125F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0DA96EB6-3B16-755A-07A4-F8E74B410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422506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514AF0-10EB-D480-B7B2-6263FAF430E6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2CFB45-EE3F-F4F1-FB90-736691DB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33962"/>
            <a:ext cx="5409576" cy="321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81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4ADF-36E1-A44F-B401-34ECFAA9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2AAC4E-EB37-7891-48B1-94A8DD20BB8B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3C8230-DC0C-45B1-D6AD-C12B41A4475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201ABA-DFF0-F686-F81F-F2C57230927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5A3DB0-E4FB-03D0-4421-8B599E97F6AB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5D166BE-8651-5B0D-E85E-71843E3C80E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0E7DAB-36D3-E284-A393-C8BF452FF219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240754-ED11-753A-3250-64EBAA27AFD2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318C9D-A1FF-7CD8-E46A-2528714D6883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3ACDE7-F885-8DF3-F546-C0E759E4764A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A691EE9-8D42-6B72-AAF9-CE268BF95009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9E25E05-9BB6-A3C7-C77B-3DDC6274AF48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6A08581-5205-9DB4-F72F-9B7A459B43B4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F0981A9-E024-0D0B-6552-A62D81A17760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ED112F2-1B26-CCC1-EE1B-8109FB2BA1BB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E985485-C122-9B1C-DCC6-ADEBA6B46CAB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46440CE-402F-EFAE-A9DA-997C68480198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1E7F3B4-9AA3-0D7A-0403-9A60969EC397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889B938-CE7C-A00F-3DD6-6BA88A4FF05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2E9AA2A-8C24-CA28-B13C-A98F0CA8D9D0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8D21B3B-B670-A25E-1626-E7EFE09969FC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9D0B979-2E47-D8CD-369B-B3945FEA035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0146253-9661-7A0B-962D-674827BFADC2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F999C64-513F-D84A-FF04-2D7D879DA18D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8BEDD6B-5BE4-2C3D-11EB-77917B2E6386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CB7885F-4EAF-381C-098C-749BD0F3B7F5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50B5971-743E-6993-58F4-11E21637DD76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2FB3D2E-EEE1-CE5B-E57F-2C1F99BCF25E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1E83414-7D97-28B0-3381-A4277C6BA5F1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D0EEDFD-E590-269D-5748-5C35F5AA112C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D6D85CC-ABB5-FCAF-E50F-1E8254EC4A10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CE8318E-08D5-77DF-A854-DF7C4456FD1C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042108A-35FD-7FA5-D979-C50E4756A4FF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D510DDB-8692-5FC7-80DA-01741C09A435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DCE4DF4-4AE7-8E4B-023F-D2D889A7F684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CD1E5C9-69D4-EDA0-99DD-3049D8F3E978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5BE2B16-1BA3-77C8-D438-EB3EA053EA04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F31766-D681-93D4-64D6-8467677DC7A0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C205F71-3955-2865-2080-E3B468015B57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71F53C9-96FE-2E37-D41F-825D6D38393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E58A217-FB4F-6B0A-4F17-0EE5E1F5FC69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9745642-4A53-AD41-DD12-31B78F8EC680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B7BCA52-5217-2C24-C412-D18F2D1C5E6C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EE58DD-0B51-1B41-F762-10BC4403915C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CD2AE12-A9E4-B073-FAB9-2B72D1F4FD50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76813A7-9CD3-F83B-FA98-933B4CE83876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C0DF4DB-E605-FB74-558A-32CEA5A187E2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C1C14C8-90FD-2FC1-EB6F-EC4629F94A86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BA15EC4-736D-63C7-C8F5-9CC93C1326D8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F4057FB-6BD5-2387-914E-F48D40D96F5C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289A33-D370-B08C-4CDA-B71D58C9F163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109B99-9FEF-975D-08E6-09BB8553650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AF67C55-92C5-76A5-8062-C15B881BDA6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AC5E8B-4844-4A5D-845C-C3210D145A47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716D26A-E092-5BB2-1813-D32038D19296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81A395-D572-0F44-2322-89B31C9723C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FC26CF6-013E-B4EE-9D0A-9E82ADEE4E1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3FDD69F-C19C-C606-987B-75804CD1F81F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35644C2-6E36-C9C2-D12F-DF5378A82A45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D006EFC-9F2B-043D-C844-9CE00A299E5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F45727A-66EA-DC2F-7872-E4F3222C22FE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B59F61B-70AF-4F8A-D3B2-75596766598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3C56E6-8AB3-BCF7-C003-A0C170BB15E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7D4E50-3789-CA56-2A8C-8FFA680989F4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ACE842-DC34-442A-CFFA-5E79B25A22A9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E72169-F9A7-94F7-9C64-B472C8E0BFF0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BD6CDAF-2BD1-F767-7754-70051EDACAF0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17E2057-0688-5548-984F-24518F56F974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42E5B55-FA37-6E3E-6EB0-6A5F007A5F2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527EA3-50E2-D029-53FE-C1BC05F1AB6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745E748-9E13-FEB0-FE73-6D5F4CCBA978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52A53B4-734E-B13D-E929-C6B952A21B67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240529A-D901-EE80-6FD2-5FA5819A66C0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B58095-8F62-9CD9-D549-FAD2D7D1823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A5F762-0310-52AF-6590-229735902B6A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B752F2-CAB5-655F-1140-B2E8753D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6289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 아이템은 총기의 소지 여부와 상관없이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통해 획득 시 플레이어의 인벤토리에 보관되며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장전된 탄약의 수만큼 보유량에서 그 수가 차감되게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소지중인 탄약의 총 개수는 해당 탄환을 사용하는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통해 확인할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탄약을 사용하는 총기를 전혀 소지하고 있지 않을 경우 해당 탄약의 개수 확인은 불가능하다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992BCC-1E80-0DDD-2BF9-3EB9D1D17B9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19706-F298-39B3-2E9A-F52E2C227F95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50367-11CD-716E-84FD-550442856956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7B094F-F1D0-4011-5D1F-BB7E7C085F8B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CB8D4D-2557-B6EB-7C36-7E55A271DDB8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잔여 탄약 보유량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UI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4B3DAE-7339-7076-09AB-FA8F83E8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2" y="2386632"/>
            <a:ext cx="4929831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5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379E2-E10A-41A0-93F1-4061E54BB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ED468-79AC-B125-A135-71BD57FF3AF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D63C7F-35C4-F2A7-9E33-33918076117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C02460-3FB4-9726-47C2-BD961703011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942EA8-FDAB-F8BF-5879-0C34238C83D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987013-AE5A-F773-ECCB-A3B8774BDD1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DADFE8-7E37-818C-388A-5520D71120E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A8D9A7-7602-9212-4751-9C7CBD700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40140"/>
              </p:ext>
            </p:extLst>
          </p:nvPr>
        </p:nvGraphicFramePr>
        <p:xfrm>
          <a:off x="925554" y="4500099"/>
          <a:ext cx="5409576" cy="16210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대구경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생산중인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구경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탄환은 막강한 운동 에너지를 기반으로 통상의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탄환으로는 상대가 불가능한 군용 로봇이나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중무장 보병을 무력화 및 사살하기 위해서 개발되었다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H.A.R.M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장전하여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B2B18C-AA41-169A-5421-1DF40CE1F918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5249234-70F3-64CB-AACE-34BE2E76ECE3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4F7F488-3690-B1F1-1253-5B766BC1726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5CE0115-5B5F-FDF2-3A37-DD2349AC9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19041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획득량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범위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 ~ 15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592D608-FE31-1BE8-D679-A496AB94BB35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9BCACCDD-BDBA-D729-D23C-944D41867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643634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FF59BE1-4AE9-ADE8-3CF0-B9126E427E54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6EC136E-5C7A-2F89-613B-3269E1033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1677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무기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H.A.R.M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2C64F33-C411-FBB1-0F85-D3BF42C37645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4AF5341-0CBA-53B6-219F-D93A5FAC0C95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5B68CF-5DA8-24D1-EFDD-489993C5E49E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CDAA645-6863-4271-DE67-32C55137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33962"/>
            <a:ext cx="5409576" cy="32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A7E39-8B58-AA23-E7F8-1DD636E4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4F7EA9-CD3E-B304-74D5-8C52E9C11973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3D3C70-9CBC-7CC5-286D-6DB5529C9D7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EFC550-7C7C-BCC5-3704-E3A9D1BC8C82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5F502-BBEA-A5E5-3DB9-35089943AF5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455A16C-DB79-F58D-DB36-1A14F48403F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4D8440-11D1-2B4D-E346-49A0F2791178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D79AF12-A7E6-CF9D-F1A3-508DD08A64A4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7E7918-E45B-C4C6-7A92-4A947E720CB8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8E49D1-38B9-D3EB-862C-B9AA3BDC269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4E8AD2E-7B32-875F-ADB0-74FD4EE31118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B3B271F-2633-36BE-46F0-A8185C11CC17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ABD67E-74EF-60ED-5461-803AA7C570A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9433E3B-0CE9-698F-9E12-D4D51D1B1FC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3D3C9DB-6E3D-D08E-880C-67984C9A8312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CCA3763-76EE-1D88-E1D7-F9F927E275B2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7A2310F-4F72-FDFF-461E-66CB2F81FD1A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D4DCEF-FA6A-DBB7-15D4-0BB08F0C863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D5D99-CF86-84AC-F6AE-166A880599DF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AC205FB-4FFA-563B-8F5D-E4D04C9618BB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3A0D5AD-E873-A379-C928-75700D62358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89ED708-4120-6063-5F61-D471D9307D56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EE82D34-23B8-46B5-1DFE-FA3BC773DE31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C17D177-56C9-DE3C-C51B-6CAFA354CC04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7FF3847-EEDB-DE80-BB65-FA724F890ADE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C65BDE-9500-7DCB-D872-2E39F8CE09E4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4EC263-2B49-0638-0A1B-E72FBB3257B3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9719AD0-2284-C689-18F0-27DFC86E2C1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A9866B3-6F00-2567-3B44-5CDC17923697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48E0D8-3D30-1418-E2BD-3DD9D79C6DDD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3536A79-F9C3-F26A-F2A8-11CC2C031013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24E256F-F6B0-C21B-99C5-7FB821103C3A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E8CA656-FB23-923F-898E-686EA898CE5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B590CFA-50AC-4D32-05FD-D89F6B6DDA49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C3336EF-28E9-41BB-0041-73694CEA7FE0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DC5CAD9-A7BD-26B2-B481-427DEB8F8035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9F20411-9B9F-5F14-6B41-E17091863C27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5C23667-1020-F017-63D6-A3D367CA55D5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194EF11-8BA9-FB15-092C-64934676E205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68EE9E7-4E51-4C8D-CC4B-92E447DC76D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8E194E0-AEA3-1C16-EC86-21D1FC390AF3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8B66F53-7617-E5CC-EB85-DE3C8BFA44FC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68A69DC-3B5C-A5E9-ED06-33C10911B11C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9BFF68F-BF11-75CA-48C3-1A398E11B527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34838A3-3E53-19B3-C960-055FE5E0B25E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AE9AC3-5777-3333-3802-51B1110AB396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483C567-C75C-1BDA-C963-6EE83FA55DB6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C10C84D-F721-25AE-F7BF-D260DD30A815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04A130E-1F1B-AB53-634C-0C2D0B73477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D8C3E66-4717-668B-8049-CB25A7A4456D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9F47CA-9606-75F5-D02A-5B9DF56B82B1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E71C969-6D43-6036-139C-F6944021BB5C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AD67315-2A69-4E33-7E03-0F36944E4E0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C6D64F7-ADA7-39D1-69A1-785FA3A1975B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F9666-39DF-2456-7A7C-BB951EEE87DB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63CDA0-3D41-4E99-299C-3C091EAEC01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FF47F-F9D8-93E2-BC5D-A9B13C6007D7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5B91416-EA79-BC04-AF9A-43F24980F73F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FD45A95-7EBB-04BD-4140-2833287B316F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71CDFE-ED9C-A832-FD84-9C8750BB79E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C822D5-5C4E-3265-4C10-5CFE904802DD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59D522-351F-0DD3-05E8-987EE2964185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3947CA-32DC-2EE6-4E5E-36BCF45E954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D38508F-7E9D-39E3-2A8E-66B6AE4C8DEE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2DE1742-7A7F-21AD-D207-753EDCF8017B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BA6BAA-805E-6F40-A4E4-E1E0C8BD482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58A008-9678-C057-D73A-083CE90A3B28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67C919-EAEA-86B0-96C9-FBA95886C8BE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5E2B127-3FEC-D607-D56B-C14BA6A3A847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45364B2-1945-EF86-DF90-6AFDA300A34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8293B9-DFDD-5D90-BB76-C04622FDEDAF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C2FE95B-4A7D-F15C-FC72-6C58274635F2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AD461F-BCAE-EA91-3975-DE416606F06F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30F640-738B-B29A-82C3-124BB2BE32A6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114031E-1F5B-0171-7655-DD3C1A46494E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3FB9B6-8A64-4F37-2BC8-C1A4F579C6C5}"/>
              </a:ext>
            </a:extLst>
          </p:cNvPr>
          <p:cNvGraphicFramePr>
            <a:graphicFrameLocks noGrp="1"/>
          </p:cNvGraphicFramePr>
          <p:nvPr/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 아이템은 총기의 소지 여부와 상관없이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통해 획득 시 플레이어의 인벤토리에 보관되며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장전된 탄약의 수만큼 보유량에서 그 수가 차감되게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소지중인 탄약의 총 개수는 해당 탄환을 사용하는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통해 확인할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탄약을 사용하는 총기를 전혀 소지하고 있지 않을 경우 해당 탄약의 개수 확인은 불가능하다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0711AC-7855-10B8-2072-7E3280F5EC5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715A86-A3E8-7D93-3357-249D17859F50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7507B6-3789-A7FF-9E53-CEB8F7BE9CF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8E58F3-202E-A9BD-32C0-319A969F9495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C55172-49D0-E291-32C2-8DAF31D09D1F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잔여 탄약 보유량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UI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0FB591-A90C-B958-26A2-74DB128F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2" y="2386632"/>
            <a:ext cx="4929831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06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BA709-1CBD-B0A1-9AA7-ED7035B3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FF9E53-0D1E-FFEC-F20B-C20BBD8D210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5896A39-830D-C797-C8E2-93F35DBED2D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98DADC-0EF8-E89A-776D-925553B57B0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F1F88-22B7-B97E-D537-D8CD2512F50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AEF585-94D9-25B2-49CA-7AB22E66BCA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8D4436-0589-45D3-E2B0-1B6A9E03DB5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D00846-AEFB-D0E8-DF3B-458B7BB3A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29412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카트리지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청야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사태의 참사를 계기로 정제된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안정적으로 제어할 수 있도록 개발한 특수 카트리지로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막대한 에너지를 저장하고 있어 무기화되었을 경우 통상적인 화기의 한계를 넘어선 강력한 위력을 발휘할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D1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장전하여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0D1B3AB-6930-F8AF-025C-83BDD4A58754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72318285-EC96-7707-0DDC-AEB4E4FD6858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EEACF06F-54C7-6139-8395-D42EEC90F3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B12EDF4D-5413-FA46-792E-AD083E2E5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63557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획득량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범위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E022EB6-5EF0-C346-A7DE-F1ADC0F421FD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578274A9-FDCF-BCB7-9E37-B6E469A44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9449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C852267-CE0C-F238-E999-3B0774447626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E1814412-069A-6880-882E-9AA24DC6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9353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무기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1A15EDF-9F11-F88C-EA79-0DF5334C5E24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F5B5912D-A1B4-A5EE-FE6D-4621011C5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77559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1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E846B29-24EB-F096-19DB-221798992E2F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E1B1ADB-01A2-41EE-55A6-4ECE75BE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3"/>
          <a:stretch/>
        </p:blipFill>
        <p:spPr>
          <a:xfrm>
            <a:off x="925553" y="1013018"/>
            <a:ext cx="5409575" cy="32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4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CAE1-134F-FA30-ADD0-0491EC14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A835-B28F-E3C1-A6B7-44475EC6791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6E0EAA-A4C8-8415-AE2D-673F65855533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654E2E-715C-493D-0344-4766D4DC46B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E7A-39CB-24F8-6A1C-339B965BC21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9729AA-B795-19F5-CF36-FD1212CB597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0D4311-3417-F1F0-C0BD-167F4B1A03A5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0E8079-8397-1E91-BED2-FB9EA001D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54458"/>
              </p:ext>
            </p:extLst>
          </p:nvPr>
        </p:nvGraphicFramePr>
        <p:xfrm>
          <a:off x="6821257" y="1105840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황혼 전쟁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2023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태평양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심해저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광물자원을 둘러싼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 태평양 충돌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시작으로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2047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무의미한 분쟁의 끝을 알린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까지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24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년간 끊임없이 이어진 전쟁을 통틀어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전쟁 동안 대부분의 국가가 멸망하거나 영토에 대한 통치권을 상실하였으며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전쟁 내내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마구잡이로 사용된 핵무기와 생화학 병기로 인해 지표면의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단기간의 체류조차 인체에 극도로 치명적인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맹독성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황무지가 되어버렸다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DA05F4-E71D-752D-0B7D-C0001DC0F32D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85BAFBC-0F8C-1E64-B31E-4ED7D745B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381667"/>
              </p:ext>
            </p:extLst>
          </p:nvPr>
        </p:nvGraphicFramePr>
        <p:xfrm>
          <a:off x="6830222" y="3871265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초거대기업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전쟁을 통해 수십년간 막대한 이익을 거둬들여 국가와 법의 기능을 대신할 수 있을 정도로 규격 외 과성장을 달성한 기업을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분야에서 기술적 특이점을 돌파한 기술을 보유하고 있을 뿐만 아니라 막대한 부를 기반으로 자사의 산하에 있는 여러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치안 유지 및 필수 물자 공급을 담당하고 있기 때문에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이후에도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무소불위의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권력을 휘두르고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D6F73F-C1D0-472C-9E9A-2D56D0B24716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E40DF38-0279-6FFA-4F7B-B498FA69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1043086"/>
            <a:ext cx="4861642" cy="262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23DEA1-9128-96B9-0684-28517F30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8" y="3817773"/>
            <a:ext cx="4888084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6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19654-134D-4881-68D7-762514005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2BFC1E-97FA-E831-51B7-F377866AF1EF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FD09E8C-028A-CB3F-3FB6-074B735DA94C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F49C56-A805-1E01-6E9E-423E3DDDEC6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5CBE4C-B00E-74E8-4A59-DFAA35CA30C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67BA92-D365-8BF3-7DB1-0CFE5464693D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E686F0-9E78-0DFA-30FD-88CD32C33AB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D3CFE51-CD36-4990-46DE-4F3ABB7B9BCD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BCA084C-19EB-F3D6-4145-BC7D702B4707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55AACF-4E85-BDD7-27B8-FB0E8B69FFD5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C934B92-14D2-BD8F-DC38-8307F0562846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2D2A96D-C6FD-305B-3A15-AE619BA27795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2D6CF0-BA91-D544-5E25-01C857CE8D5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10A31E6-F67D-4126-0FBA-8A1C93AB2598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4D11C7B-F765-55CC-66FF-38F6060BEA6B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9A89FA-1B21-56A0-AF0F-CFE58D700DE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D625828-B418-8F35-AFD9-F339E505A634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8B5EC91-1AF6-E8B9-6A73-464B340571F0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658167C-D5DE-2BE2-30D5-B1990BA09A75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A4E5349-55A1-1427-5EC8-945A87A53C08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DFF2059-007B-9D27-35EC-7F2136891869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439B2B-6509-B6E3-6973-D2D50821428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1E8799-CDF1-D504-360C-230A3D71166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2922417-42BA-DC2F-0AB1-ADBAF5FBC9D4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4D16EFF-3D05-7AE3-B803-0356A72A1A1D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03BDA67-D8E9-F463-E8EB-1414021D0DAC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50649D-CFCC-13EC-1F1C-5E98D420261D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2124111-5F68-AB98-5A75-60E1771D7C5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067950-2D84-0F47-33FB-46DF35A242CA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814CFBA-C841-7728-CAED-787D601AC746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464FA51-E6F0-53A4-CC0F-DDBE06F62A49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CF363FE-A9DF-16E5-EF2E-A4D7781B73E9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D69BB9C-BB28-5B9B-C0BF-D8CC157EB1C0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482345-2BCD-1005-A653-E2E64097CF62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A90AD9D-325D-F6BC-B331-E810C7F04731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557B434-62EB-C474-CBE0-C69785FDEA1A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5DE2099-34DD-225C-A700-8D4E4CDC0457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640C6B1-E2ED-BCC1-23D9-550A3D3CBB73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E9C4334-403E-7685-A5CC-F8C47D55116A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59260E9-987C-7237-803D-D6ACA626FA0E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4F74C94-926B-0DD8-2A9A-1604A816BA33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7E2AB9C-DC81-842C-EEB7-F68535BBA783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8EA4729-9D01-4518-3068-794482CFBA7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ECAB2E5-B5C8-B752-95F2-E92695087459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BE43319-12CF-9EDE-B3EB-2BE8AF632C52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C7F7A18-466C-F945-EDC0-5EE9B1D5BA13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571CF2-8871-EE43-502C-8B7205AB8483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FFC5D3E-3955-F6B1-92E5-279C408ABB45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CF8059-E9DC-A00B-EC55-A40BF1E09F76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1359A82-6D48-C424-18FB-7BCE194B7207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38700E-FD9D-3043-8CF9-F20C3AAF739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784E9F-7A81-2464-CBFA-F637A03DB12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D14087-C555-0EFF-9440-D0B2174577A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68E08D-0B0E-4797-4A77-48880B4F3707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394F05-B5ED-209F-E68A-40880F035C2A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FA7B03-A130-86F6-1A6B-69DA7AA6E2F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4A4858-06F5-4315-D383-5DE7CA81FCA3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4E75896-B34D-10A4-D3C4-BF85B771C4E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FDE50E3-BB5D-0473-CB92-2DFF0A455B25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E3FA236-F73B-D70A-4062-023C20A42138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17521C-B22E-CDDD-2387-1DB380BD930B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6811D6-1E77-D0FF-F972-D58C9E487472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9187582-30A6-4AE2-BC98-AAF2B7EEB5D1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58C422-FF34-9B8D-3F3F-79BF070EFC31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9362888-ACA4-CF54-41A6-AAA80A805626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61DEE0A-5063-EC28-91D5-5BA8ACD81835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2794CB-D52E-4600-4C77-C5FD2363AB8C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76CE6E-DBB3-1109-863F-88E2B6543F43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0257956-6C9D-B71C-5B64-12D17E95690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F4C84BE-C008-F0F5-8545-E4884C00139D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F2B3F28-2D3D-2454-E8E7-4DACDCEB19C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BF2EA5D-E2E8-9BF1-FB98-DC04205191AC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19DA9A-F0EE-4097-21A5-F91DA7BC7597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8AF093C-DBF5-54AB-11C8-7805523CE061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687E68D-CEE7-289D-5A6E-5A0113C6AB0E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B20DC71-B7ED-6DD6-918F-96E5D843BFAA}"/>
              </a:ext>
            </a:extLst>
          </p:cNvPr>
          <p:cNvGraphicFramePr>
            <a:graphicFrameLocks noGrp="1"/>
          </p:cNvGraphicFramePr>
          <p:nvPr/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 아이템은 총기의 소지 여부와 상관없이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통해 획득 시 플레이어의 인벤토리에 보관되며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장전된 탄약의 수만큼 보유량에서 그 수가 차감되게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소지중인 탄약의 총 개수는 해당 탄환을 사용하는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통해 확인할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탄약을 사용하는 총기를 전혀 소지하고 있지 않을 경우 해당 탄약의 개수 확인은 불가능하다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1E5B97E-F04E-0F6C-CD11-6D8534AB11B8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DE85F-94AE-BB83-9EC7-E216D0DFAF9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422B6F-9838-1BB0-0D98-7A498DAF1AA8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C7B9-4753-30BC-82D4-A09556D9EE1C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E5E53-7DC0-B2C6-BC18-50A3A3C3A5BD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잔여 탄약 보유량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UI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6EA579-7D6B-5B29-4AF6-339485B7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2" y="2386632"/>
            <a:ext cx="4929831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2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BA02-EE26-A942-F62E-FEA22584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99FBF2-5B83-C6DE-539E-FE6DDC760FE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2DDD532-E5DB-C939-B3CB-7765C5168AF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F8E461-2DB5-2BE7-D492-56DEDC221C6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E37998-DA77-8698-36F5-46D9F40D628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198FF-CF04-6743-1F5E-0690B78E2F0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CF993-CA1E-A8DF-61C6-313C09E112A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1C76A5-0BF0-3A32-5568-C9A9FD9D1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2872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고폭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점착수류탄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SG-HE-4P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개발한 특수 도료가 적용되어 활성화 후 투척 시 충격이 가해지면 그 즉시 접착하는 특징이 있는 초기형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폭발 반경은 상대적으로 좁지만 폭압을 통해 엄폐물 너머의 적에게도 충격을 가할 수 있으나 지나치게 비싼 제작 단가로 인해 소량만이 실험에 투입되었다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0D18F3-138C-BF82-62EC-90D1365F249A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919C25AB-05C2-6688-1531-7DA0CA9DD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593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D5D9E16-D053-FA69-C052-4C76C879AC4D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2B6EC6F-F16B-0ED4-7F40-5758BC1FA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03666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21439981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폭발 반경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4AF9896-25FC-ABAE-036E-06D683F7EBC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8AE62078-E629-78CF-FD27-D0BDA1023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49680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 종류 불문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9AB5EFC-3B3B-0F3C-2AF7-3D28F931911E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A744ECF4-453A-C93D-EDC1-AAAAADA0A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737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 시 벽에 부착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후 자동으로 폭발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2B79578-4931-EFCE-4ADE-C732B4F443BB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24D6FE87-B0A1-AED3-AA4E-311730C1DAAD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0B2CC1F6-2CEC-FB2E-AA6F-D97271D6259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B86790-05BA-6667-553D-10722F1D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13019"/>
            <a:ext cx="5409576" cy="32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8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9A92B-DBCD-D267-4619-FB252EB6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BA11C1-7ECD-16CA-82A5-31C2734AFCE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3D7D73-1C9A-ABFF-CCA8-B9FB4ACC3D92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F5BE1A-3423-14C1-A5A0-BE322F94421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6BFD85-95FA-2E7F-97AD-2AADB9B7511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7B2F3E-301E-9AFA-62EA-3441A468015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9E4446-5110-B8CD-05B1-B9AA91695A6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7A3917-6ADB-0356-CBB2-EDEA8D30AEC1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E050F8-BF04-9A52-394C-461CF278F26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ED241F-F2DE-5ED2-B151-53178D5481E7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24FE71-0004-CF0B-9434-803958378E3F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CB355BA-9632-32ED-82AA-4FEA797A71C4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68E96C-F2D6-E377-F50A-5F06CBB6875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A33ECAB-C0DB-422A-82AA-3C66E97CE84B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6CAD3D6-3A1E-188B-41C6-A8C087DFD2E5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CFFC241-DDAE-6036-D2B8-E9323557305D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1065F4E-571D-F827-472F-7F6B35B5FC1F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7638FA6-8DC8-3F40-4D65-EC00C449081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08B2500-5E27-2F77-47D0-0B8FF0FB7E9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E9C4AFC-35B0-2FE3-EA29-29AE3CE4E2C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C3320E-EA05-1D65-7935-7F55DC5F3E17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A551358-5F7D-5479-00B0-DEE617984365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4321339-9868-0B8E-A106-B5595C90A97A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6AEDF5-A103-0AAF-0FAB-BFBB536015BB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50F7F0-B422-72F4-05E1-E73828515BBE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48DC6AB-C819-02DB-C2ED-8B3D1274FE04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ACF7177-24D2-CB7A-DA92-91E058AA332D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62ED2A0-6818-F3AF-7FB2-555A664E3034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BFA1A11-A03E-BA36-640F-1F7447AB97B3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388EEF2-3E6D-E5E9-0E9F-7288B445800C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FE0F29-90BB-71F5-4D5E-5979D946F8E7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87437A-659B-E52B-D024-A43D92A03FA8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4D45260-3225-C71E-938B-D6139E1DCA0A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98494C4-4C0D-BD62-07D1-6E4E166A1FA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D225E7-3044-7646-B796-35A2AF8A57F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B216E31-951D-724A-DC04-2AD3A94894A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4BFDA7-7106-BE98-80AC-9A5460ED5B5E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244BA87-A138-6A1E-2B7F-1989200C88B9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E7AD02E-B69F-E150-6E17-EFE3DF5D33EC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3D3A08-54CB-EA98-0002-B9EFB359EE7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FBC71AB-D5CB-2DAA-8679-A296D04E290A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0270380-3608-B09A-BC5B-F49297296F63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021CA81-D25E-652C-6A10-2637E233D25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97CA620-A1A6-F0E2-8379-CC4886E11ED5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CE60131-848C-C023-BD48-F6FE8249A90D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C94A28B-0F0F-4C9E-66F0-25A169B7C705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868F34-0B86-3ECB-383D-13A7E550AD3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A4AC357-BB4D-0306-2539-B168FA7ECBC9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7F72057-6044-B6D0-6DB8-01B9C0191F42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C324F3F-94C9-6DED-E7DB-27C3EA1714E3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CE94D8-7597-CEC3-7C6C-F68347C7FEE5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A19AC-8F46-86BA-228C-B01CA66BDC4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3D1FE-E941-C1B4-E37E-36A9CD79336D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CB6F80-0085-4544-6256-2CBBDD50A1D5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9D4FCB4-A038-513E-0C42-BA80649A578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A55A22-34A1-871E-A189-CE8442021480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BD6FBD-593E-1AFB-87C8-6E70DA3C6637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89C52A-DAE3-9C3C-F847-0FBB0489FE3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FC596C-2C76-A05A-8DB5-217A7BAF059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5DF3464-84BD-1DFC-FBE4-2BA603C29597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6FF4A-FAC6-79DA-B5E4-7477325B9CDF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C58110-C30C-4A7A-C25F-E4075727D0FC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E5D237-6144-E48B-FA3A-705B53A4EEB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4120154-7284-39F0-42C5-4732ABC9A2FD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ED2C0B-1397-00D0-F4E4-60C5E7D1FE93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A48D17B-16E8-E7A2-C38C-332F5E1197C2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414404D-DBEC-FF70-25BF-227F6AB20A4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54FB84-4296-4B78-A117-6E05F1050ED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0D1E1A-3C0E-AD43-372B-44D8C2545E93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0C5D3D-1C51-2711-5BBF-E8F9B6F1CA0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0B196C-F946-8E89-AE5F-B547FC23C1F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F82524-952D-16DD-966C-B48CD62082AE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27B0D5-088A-8B9E-5E52-A8EADEE327F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9CD9E40-C788-C970-9AA9-3E44E4EA53E2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AAF85D5-5281-E162-350E-148FD2CF4AA8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1501C7-CB78-B939-7DE7-529B778C7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80290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수류탄을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투척이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투척과 동시에 가장 먼저 충돌한 오브젝트에 부착된 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뒤 자동으로 폭발한다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수류탄의 특징 상 엄폐물 너머의 적에게도 폭압이 적용되기 때문에 엄폐물 뒤에 있어도 살상 범위인 반경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들어와 있을 경우 동일한 데미지를 받게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EB17F2-4511-A550-D47D-008CEE693F6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3F9CE-5A5A-DB75-8C28-26FB54F7BA51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B6B7B1-BC65-2ED6-382A-DD7E7DC95178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A06E9C-E9CB-B6E1-8F3B-7EBF45208325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F905DC-680C-9224-A311-CB08AC4A6C0B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수류탄 투척 모션 예시</a:t>
            </a:r>
          </a:p>
        </p:txBody>
      </p:sp>
      <p:pic>
        <p:nvPicPr>
          <p:cNvPr id="3074" name="Picture 2" descr="Release] Creating a Trail of Grenades">
            <a:extLst>
              <a:ext uri="{FF2B5EF4-FFF2-40B4-BE49-F238E27FC236}">
                <a16:creationId xmlns:a16="http://schemas.microsoft.com/office/drawing/2014/main" id="{B0A8C2F5-945D-1E7D-4337-C8F527F8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6" y="2382513"/>
            <a:ext cx="5056094" cy="23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46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2D866-68B1-CD2C-9417-B7E0076D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E2268-E295-EE4F-C7A7-F26CE7AC560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28038F-E06A-03D0-EDD1-6D26CE07DE0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BBE9CB-A465-D26E-B932-A0B6293087A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646479-110D-1A24-2679-02044F858C0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7FD296-D5E1-B3A3-DFC4-A8192C8D30A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F4B8-A6E2-7B89-3B18-B32FE3DC3E4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6548D49-BCFE-0767-23BE-88C8C5F8A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25184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EMP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점착수류탄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SG-EMP-0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개발한 특수 도료가 적용되어 활성화 후 투척 시 충격이 가해지면 그 즉시 접착하는 특징이 있는 초기형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EMP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폭발 시 강력한 전자기 펄스를 방출하여 범위 내의 전자기기의 작동을 일시적으로 마비시킬 수 있으나 지나치게 비싼 제작 단가로 인해 소량만이 실험에 투입되었다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2238F8-DB81-DF21-2534-5FCEF767A790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FF7C8047-5CE0-E222-12F2-310E73ED84BF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14A751F-84E3-447F-B35D-6B97ADF9E695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17EA395F-AEA6-5A8C-120E-FE76297B8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30623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21439981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폭발 반경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FB60CDF-9392-4EF4-5D9D-5915A484BA78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E84554C5-A8F6-C132-3996-DFA873004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056098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 종류 불문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E9EA3BF-0A54-5F3F-D2EB-615F6410B5F2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D6DAF28D-2C17-90F5-B5C7-C1B94AC1C304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 시 벽에 부착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후 자동으로 폭발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B279D07-BBA3-A67E-ECEE-2E6A072A3CAC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76D5A04A-7C34-1670-B03C-1584316132D3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A237197-41D1-A1FC-1F97-8F8B8C91E888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EMP Grenade | Rainbow Six Wiki | Fandom">
            <a:extLst>
              <a:ext uri="{FF2B5EF4-FFF2-40B4-BE49-F238E27FC236}">
                <a16:creationId xmlns:a16="http://schemas.microsoft.com/office/drawing/2014/main" id="{1B4A2B6A-450E-50DE-C2F2-5DC380137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04364"/>
            <a:ext cx="5409576" cy="323625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2206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61B81-CA79-6775-CFEF-AC8EBB10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BED47-313C-A718-68E7-EC0A12B183F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1BA77DB-7A00-32F9-195B-282833FA6D7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C71E17-9F7D-B07A-A793-F6F849D3260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D0472A-F9D6-927B-E753-CCED7F7A7116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15CF40-869B-5ED5-0ED9-BE13BBFC04C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24484E-9413-0B8F-0E94-824EFCD9AB7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A367E-987D-A44F-3751-B11CA595D567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4AC8F9-8389-A598-78AA-2D684E94C2CA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227591-85A0-C7C5-A0AB-333F7E894880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00BEFF9-2C69-1EC4-A442-65C8320DCF0C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1C14117-9DEE-4BE1-66EA-458159A6D94E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6D90E88-D4B2-009E-16C1-1BA07E361210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C3D9924-9E03-1F6D-3A79-B9E2023D2A11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F8192E-4398-2E29-584B-0EA052393BB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6CC4B4D-E250-7D02-76E2-B5393548462A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0447CD3-8B6F-46CA-401C-467D9963BE42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0192CFC-F4D5-7EDD-31AD-EA6C07902A3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48C27F9-419D-4793-2256-87F8958660E6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298AE0-1BAB-DB6F-0E91-B0862DDEE509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091F3DC-4B7D-7B7C-2B2A-44F273956B7E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012D63-F6F2-A9C3-0661-E96DA8D2662A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A8B0C84-53CE-8C4D-B05B-B638E3E97977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19C389A-BB2D-DCAF-AE89-C33F80A67FB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2CF8324-8861-1DED-5C06-375BCB304FC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0FC2ABF-0592-95A0-357F-FACCB722ECDC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1388D0-596C-C831-EEC3-2199D52ACF2E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BF511A4-40F0-6C8B-525E-6AEF359B3BF5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47F4C6-50B1-F9F9-4342-EBA08DF3E410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4FFC8CB-FC92-AC27-D0C7-90182C94DC09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8D0F55-26AF-C8F0-239A-D93A66C1CD7A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286EAF4-6ACE-82DE-7447-ACEC149357BF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82111C8-558E-D707-5866-7A33B1946AF1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3DE8847-35A0-B263-CB80-F5695D9860D1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3C1E7DA-5B19-6FE6-57DA-B9F1C4F33A96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B83E403-C654-8642-6441-6ED72CF4C6A9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A21A337-7935-EDCA-C2D4-005B44DC832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0BEB4F3-2F8E-0F41-2C6B-8B10D5CD99F3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FDA6567-9B82-5B00-7D6A-CEE33C43C90C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81244D-ECB0-CDD3-C25D-E994C89A0601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2D74932-31A3-52E7-7407-C94B8D315EA4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D6FBE34-F8A0-FE30-59D8-88A27AAA9F89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E976976-7560-1B1D-910D-6DB7D6F9714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E31CF-E40F-F934-628C-17B344BC3F11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B05FE32-945F-BD47-33C4-D6E78CB7F2BA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999EE94-1013-929E-E52E-FDCB10947B19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7FCCE76-DD4E-DF34-6DE3-0ACA26A5581F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68B840F-A206-4C85-0DEE-946BB9CDEE95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360FF66-C6CF-D985-50CE-824DD556740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A48F2B1-FECB-413B-219A-A56002E51E45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282C1D-0CE4-FD78-D807-6A13B984F28D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75A8D-F747-68C4-070E-119595385DB3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AC4CA9-35A8-7DBD-66DB-156848EF835B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AEF605-2961-504E-FDF1-83E159D7F4FB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F9B0A1-EC88-1A1D-33D9-9C81540485D6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A3A2D5-A035-F978-6FDC-F362131AED3A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34995A-9FE7-8F9E-C37B-30C29CB2F7B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51AAD4-A228-8630-06A6-1F1C596A8FFF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E8CBAC-857D-B384-F994-B9361C912C06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8735D3F-828C-168B-9141-332D8A182DB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28CC03-B6F6-877F-1B54-52346869B251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AC6A594-1560-A4B1-4077-66792175AA5B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485BD4E-8B2D-2044-D453-674EA9BB594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43DDA4-F0AD-7BF9-77C5-19DAAA1A56E3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633900-D686-AE41-4081-3E330168313C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7957FF-84E4-39EA-9723-EA82E0BC7A0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820B8C-F79F-BEAE-DAEB-F4EB883B8F2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9AFFD16-DAB0-6D58-0E93-1AA199D9EEDC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91B3E87-B717-2238-677A-7ACE4A10274B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21D4F6-DE2E-91F8-9330-6C25096D459A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A6101F1-EC9A-D188-E5E1-78675C364BC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6E479F9-B855-46C2-2D21-03B89E42D70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95A462-3497-7010-9D64-49047D4DDFAA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EF2F5D-4B63-9775-79B3-439B7D985880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639B723-ADB5-63D6-7E99-C003ED8A9283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6CC9E0-F484-A683-5BD8-CC3DF1ABF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7030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수류탄을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투척이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투척과 동시에 가장 먼저 충돌한 오브젝트에 부착된 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뒤 자동으로 폭발한다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EMP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수류탄의 특징 상 엄폐물 너머의 적에게도 효과가 적용되며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폭발 시 범위 내에 들어온 모든 플레이어에게 소량의 데미지를 줌과 동시에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이동속도를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70%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감소시킨다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3A511F-AF1D-B315-974A-21A404CA31FE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D51E35-57C3-8305-85AB-E684BC260C52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0F139F-182F-976A-01B9-BB5DE6B92DFA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AA8075-B951-6735-BF8B-85340EB91E92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153B5-C50F-C26B-62FD-E1386CF59809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수류탄 투척 모션 예시</a:t>
            </a:r>
          </a:p>
        </p:txBody>
      </p:sp>
      <p:pic>
        <p:nvPicPr>
          <p:cNvPr id="3074" name="Picture 2" descr="Release] Creating a Trail of Grenades">
            <a:extLst>
              <a:ext uri="{FF2B5EF4-FFF2-40B4-BE49-F238E27FC236}">
                <a16:creationId xmlns:a16="http://schemas.microsoft.com/office/drawing/2014/main" id="{12092772-F435-9A89-F4FD-84A858C1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6" y="2382513"/>
            <a:ext cx="5056094" cy="23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8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03E2-EA9C-A013-86CE-E35E737A6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97CDDB-488B-5433-F706-4154CFF46960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F3E349-1927-7080-C7BC-A8D787ED024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87F0B2-A542-100B-F06A-6EFE9D77367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D6B9E-415A-62A3-F7DD-8DD5E4F8777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0A171C-80CF-5A23-BB32-398354BC0004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5ADEBF-A042-FA77-A7BB-825E49EFA65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41C04D-BDF7-1955-EEBA-D3D2F4863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86205"/>
              </p:ext>
            </p:extLst>
          </p:nvPr>
        </p:nvGraphicFramePr>
        <p:xfrm>
          <a:off x="6821257" y="1105840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2056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 시베리아에 위치한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시타델인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추락한 운석에서 발견한 외계 광물로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질량이 커질수록 이에 비례하여 막대한 에너지를 방출하기 때문에 황혼 전쟁 이후 자원의 고갈로 인해 지속되던 세력 간의 냉전을 끝낼 신물질로 여겨졌다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그러나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년도 채 지나지 않아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방출되는 에너지의 양에 비례하여 인체에 치명적인 이상현상이 발생한다는 위험성이 드러났으나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향한 욕망은 끊이질 않고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720F57-8EF0-B4D1-8507-601C2168B780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147498B-B2FA-DA52-6991-A5F84C01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898862"/>
              </p:ext>
            </p:extLst>
          </p:nvPr>
        </p:nvGraphicFramePr>
        <p:xfrm>
          <a:off x="6830222" y="3871265"/>
          <a:ext cx="3674086" cy="27792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순례자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 이후로도 기업이나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시타델과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같은 다양한 세력들 사이에서 이권을 차지하기 위한 냉전은 끊임 없이 이어졌고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순례자는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그 과정에서 발생한 무력 충돌이 발생했을 때 새로운 거주지를 찾아 오염된 지상을 헤매는 이들을 일컫는다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순례자가 발생하는 경우는 그다지 많지 않지만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한번 순례자가 발생할 경우 인근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인구 정책에 심각한 위협이 될 정도로 대량의 순례자들이 오염지대로 방출되기 때문에 각 세력은 이들을 처리하는 데에 골머리를 앓고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E4260-FA9D-57A9-541F-0DDECDD3B28C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F8F9A21-EFFA-F261-66D0-ABF3C198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1043333"/>
            <a:ext cx="4888084" cy="26283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14A45E-A722-FE93-D1CF-BBF15746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8" y="3837008"/>
            <a:ext cx="4888084" cy="281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6D62-99D8-6840-BAF7-6ED7D4C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A691-3031-5894-DBAD-254485C9D1C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1D5966-3B96-8B11-BCDC-CB766DC0DA5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CBCD1-4A9C-E02D-04EB-5DAAFA5016B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99D354-A592-F278-B8F3-493D7EA442A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D2E52B-74D3-C316-D854-B046785B273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BC260D-097E-F240-07E6-8F16EBA8CC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C1526E-DFB8-F460-3079-E93169A00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10119"/>
              </p:ext>
            </p:extLst>
          </p:nvPr>
        </p:nvGraphicFramePr>
        <p:xfrm>
          <a:off x="727781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추축 재단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뛰어난 로봇 공학 기술을 바탕으로 산업용 로봇 시장을 장악하는데 성공한 기업이자 가장 오랜 역사를 가진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수단과 방법을 가리지 않는 공격적인 인수합병을 통해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시타델과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기업을 집어삼키며 끊임 없이 세력을 키우는 것으로 악명이 높은 기업이다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55B3B2-273B-8B7D-3E99-C4D3B5349072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73B3A4-E509-B24A-58A7-B1BFD767A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145859"/>
              </p:ext>
            </p:extLst>
          </p:nvPr>
        </p:nvGraphicFramePr>
        <p:xfrm>
          <a:off x="4533994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엘리시움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코퍼레이션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 입자 제어 기술에서 타의 추종을 불허하는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전쟁에서 쓰인 생화학 병기의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78%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자사의 나노 입자를 바탕으로 개발된 유기물 붕괴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유도제로 오염된 대지를 정화할 수 있는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치료제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기술을 독점하여 막대한 부를 축적하고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6C2F74-D5FA-E750-5643-ABEBE8555993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D202C9-9AE0-535C-CB61-9DB90FA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02232"/>
              </p:ext>
            </p:extLst>
          </p:nvPr>
        </p:nvGraphicFramePr>
        <p:xfrm>
          <a:off x="8340207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유니온 인터내셔널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연방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유전 공학 분야에서 두각을 드러낸 복수의 다국적 기업들이 연합하여 탄생한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극한환경에 내성을 가진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GMO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제작 기술의 독점을 통해 식량의 무기화에 앞장서고 있으며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다수의 기업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의회와 적대적인 관계에 놓여있다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</a:t>
                      </a: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A309FF-6CE7-B77F-E9F4-90588CDEE758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E3C1F9C-CAEC-D35B-8604-641C5673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94" y="953903"/>
            <a:ext cx="3674086" cy="3674086"/>
          </a:xfrm>
          <a:prstGeom prst="rect">
            <a:avLst/>
          </a:prstGeom>
        </p:spPr>
      </p:pic>
      <p:pic>
        <p:nvPicPr>
          <p:cNvPr id="19" name="그림 1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8710DED-F245-EA15-3B3A-C4A1641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" y="953903"/>
            <a:ext cx="3674086" cy="3674086"/>
          </a:xfrm>
          <a:prstGeom prst="rect">
            <a:avLst/>
          </a:prstGeom>
        </p:spPr>
      </p:pic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684AF996-9393-B548-6BFD-C2E2EE36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120734-54DE-6CBD-98D4-3E9AF2BE5B9E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여러분과 함께합니다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14F9FB-C9BD-121C-CC40-68A14D2E9644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나은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미래를 </a:t>
            </a:r>
            <a:r>
              <a:rPr lang="ko-KR" alt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만들어갑니다</a:t>
            </a:r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B1969-B7CA-CFCA-3A2F-4A2E4EB51B72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만인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행복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위하여</a:t>
            </a:r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86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24452"/>
              </p:ext>
            </p:extLst>
          </p:nvPr>
        </p:nvGraphicFramePr>
        <p:xfrm>
          <a:off x="727781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CD75375-7F37-F29B-70AC-76F07D402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973730"/>
              </p:ext>
            </p:extLst>
          </p:nvPr>
        </p:nvGraphicFramePr>
        <p:xfrm>
          <a:off x="4533994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DE07B65-06BC-FE7D-475A-2C93FF915D35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0BC097-3A75-D425-829C-F9DD81D85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54773"/>
              </p:ext>
            </p:extLst>
          </p:nvPr>
        </p:nvGraphicFramePr>
        <p:xfrm>
          <a:off x="8340207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1595C0-8494-5987-3662-C923C2CADCB7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AFD446DA-9153-B26E-F923-978E18C0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42DD48-251E-4586-432A-FA8B9889CBAB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510B83-32CD-AB29-9276-E67F75A26BF6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4255B9-FADB-5776-2434-F47E3147AE41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50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67AF-1DB2-980D-C209-55F5C8C2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4BF3D8-0680-1483-6BA2-E5431302E5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526B68-D457-5D4D-2B1A-47546AB13C6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A4FA1-8631-F076-422D-1431983274C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0A9F0A-8046-4CA6-FBFA-9A5366C08F6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969445E-FFD8-1AE4-3019-3BDBFDA998D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D32D7-94C5-0986-EA9B-C024AC7259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F5A230-91B6-B8B2-4092-8852FA81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36634"/>
              </p:ext>
            </p:extLst>
          </p:nvPr>
        </p:nvGraphicFramePr>
        <p:xfrm>
          <a:off x="865719" y="3928149"/>
          <a:ext cx="5454400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23259F-244D-2BC7-791F-B9DDE2CCE4EE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4D0B2F7-73CB-B1E9-88C4-033F4B31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20" y="1240339"/>
            <a:ext cx="5454400" cy="24615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BD50883-F852-717A-3022-AF0D7A98B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36391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퉁구스카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-1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운석우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 러시아의 동부 지역에 건설된 추축 재단의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질량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20000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톤에 달하는 운석이 폭발하여 발생한 대량의 운석우가 추락하여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초토화시킨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사건으로 인해 추축 재단은 막대한 물적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인적 손실이 발생했을 뿐만 아니라 추락한 운석을 회수하는 과정에서 해당 도시의 지배권을 노린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과의 무력충돌로 인해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지배권과 운석의 소유권까지 상실하게 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6E8F99-96B3-AEAD-567E-4448E764427F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57997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6719</TotalTime>
  <Words>4644</Words>
  <Application>Microsoft Office PowerPoint</Application>
  <PresentationFormat>와이드스크린</PresentationFormat>
  <Paragraphs>1077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Century Schoolbook</vt:lpstr>
      <vt:lpstr>태나다체 </vt:lpstr>
      <vt:lpstr>Arial</vt:lpstr>
      <vt:lpstr>Haettenschweiler</vt:lpstr>
      <vt:lpstr>나눔고딕 ExtraBold</vt:lpstr>
      <vt:lpstr>조선굴림체</vt:lpstr>
      <vt:lpstr>맑은 고딕</vt:lpstr>
      <vt:lpstr>Wingdings 2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284</cp:revision>
  <cp:lastPrinted>2023-12-18T10:09:27Z</cp:lastPrinted>
  <dcterms:created xsi:type="dcterms:W3CDTF">2023-12-14T11:58:10Z</dcterms:created>
  <dcterms:modified xsi:type="dcterms:W3CDTF">2024-03-30T15:30:37Z</dcterms:modified>
</cp:coreProperties>
</file>